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90"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4290B15-DB56-464F-B865-98881C76EB89}" type="datetimeFigureOut">
              <a:rPr lang="en-US" smtClean="0"/>
              <a:pPr/>
              <a:t>3/26/2018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290B15-DB56-464F-B865-98881C76EB89}" type="datetimeFigureOut">
              <a:rPr lang="en-US" smtClean="0"/>
              <a:pPr/>
              <a:t>3/26/2018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290B15-DB56-464F-B865-98881C76EB89}" type="datetimeFigureOut">
              <a:rPr lang="en-US" smtClean="0"/>
              <a:pPr/>
              <a:t>3/26/2018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290B15-DB56-464F-B865-98881C76EB89}" type="datetimeFigureOut">
              <a:rPr lang="en-US" smtClean="0"/>
              <a:pPr/>
              <a:t>3/26/2018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290B15-DB56-464F-B865-98881C76EB89}" type="datetimeFigureOut">
              <a:rPr lang="en-US" smtClean="0"/>
              <a:pPr/>
              <a:t>3/26/2018</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E4290B15-DB56-464F-B865-98881C76EB89}" type="datetimeFigureOut">
              <a:rPr lang="en-US" smtClean="0"/>
              <a:pPr/>
              <a:t>3/26/2018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E4290B15-DB56-464F-B865-98881C76EB89}" type="datetimeFigureOut">
              <a:rPr lang="en-US" smtClean="0"/>
              <a:pPr/>
              <a:t>3/26/2018</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4290B15-DB56-464F-B865-98881C76EB89}" type="datetimeFigureOut">
              <a:rPr lang="en-US" smtClean="0"/>
              <a:pPr/>
              <a:t>3/26/2018</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290B15-DB56-464F-B865-98881C76EB89}" type="datetimeFigureOut">
              <a:rPr lang="en-US" smtClean="0"/>
              <a:pPr/>
              <a:t>3/26/2018</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290B15-DB56-464F-B865-98881C76EB89}" type="datetimeFigureOut">
              <a:rPr lang="en-US" smtClean="0"/>
              <a:pPr/>
              <a:t>3/26/2018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290B15-DB56-464F-B865-98881C76EB89}" type="datetimeFigureOut">
              <a:rPr lang="en-US" smtClean="0"/>
              <a:pPr/>
              <a:t>3/26/2018</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290B15-DB56-464F-B865-98881C76EB89}" type="datetimeFigureOut">
              <a:rPr lang="en-US" smtClean="0"/>
              <a:pPr/>
              <a:t>3/26/2018</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F20628-E0F2-401F-90A7-6C33B6EAEC17}"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alal Sciences Academy - Transparency.png"/>
          <p:cNvPicPr>
            <a:picLocks noChangeAspect="1"/>
          </p:cNvPicPr>
          <p:nvPr/>
        </p:nvPicPr>
        <p:blipFill>
          <a:blip r:embed="rId2" cstate="print"/>
          <a:stretch>
            <a:fillRect/>
          </a:stretch>
        </p:blipFill>
        <p:spPr>
          <a:xfrm>
            <a:off x="500034" y="2224289"/>
            <a:ext cx="5108458" cy="1630683"/>
          </a:xfrm>
          <a:prstGeom prst="rect">
            <a:avLst/>
          </a:prstGeom>
        </p:spPr>
      </p:pic>
      <p:sp>
        <p:nvSpPr>
          <p:cNvPr id="5" name="Rectangle 4"/>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1" name="Picture 10" descr="HSA Tranparent.png"/>
          <p:cNvPicPr>
            <a:picLocks noChangeAspect="1"/>
          </p:cNvPicPr>
          <p:nvPr/>
        </p:nvPicPr>
        <p:blipFill>
          <a:blip r:embed="rId3"/>
          <a:stretch>
            <a:fillRect/>
          </a:stretch>
        </p:blipFill>
        <p:spPr>
          <a:xfrm>
            <a:off x="5715008" y="1928802"/>
            <a:ext cx="2520000" cy="2520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20000"/>
          </a:xfrm>
        </p:spPr>
        <p:txBody>
          <a:bodyPr>
            <a:normAutofit fontScale="90000"/>
          </a:bodyPr>
          <a:lstStyle/>
          <a:p>
            <a:pPr algn="l"/>
            <a:r>
              <a:rPr lang="en-US" dirty="0" err="1" smtClean="0">
                <a:solidFill>
                  <a:schemeClr val="tx1">
                    <a:lumMod val="65000"/>
                    <a:lumOff val="35000"/>
                  </a:schemeClr>
                </a:solidFill>
              </a:rPr>
              <a:t>Halal</a:t>
            </a:r>
            <a:r>
              <a:rPr lang="en-US" dirty="0" smtClean="0">
                <a:solidFill>
                  <a:schemeClr val="tx1">
                    <a:lumMod val="65000"/>
                    <a:lumOff val="35000"/>
                  </a:schemeClr>
                </a:solidFill>
              </a:rPr>
              <a:t> rule of thumb</a:t>
            </a:r>
            <a:endParaRPr lang="en-IN" dirty="0">
              <a:solidFill>
                <a:schemeClr val="tx1">
                  <a:lumMod val="65000"/>
                  <a:lumOff val="35000"/>
                </a:schemeClr>
              </a:solidFill>
            </a:endParaRPr>
          </a:p>
        </p:txBody>
      </p:sp>
      <p:sp>
        <p:nvSpPr>
          <p:cNvPr id="3" name="Content Placeholder 2"/>
          <p:cNvSpPr>
            <a:spLocks noGrp="1"/>
          </p:cNvSpPr>
          <p:nvPr>
            <p:ph idx="1"/>
          </p:nvPr>
        </p:nvSpPr>
        <p:spPr/>
        <p:txBody>
          <a:bodyPr>
            <a:normAutofit fontScale="55000" lnSpcReduction="20000"/>
          </a:bodyPr>
          <a:lstStyle/>
          <a:p>
            <a:pPr algn="just">
              <a:lnSpc>
                <a:spcPct val="150000"/>
              </a:lnSpc>
              <a:spcBef>
                <a:spcPts val="600"/>
              </a:spcBef>
              <a:buNone/>
            </a:pPr>
            <a:r>
              <a:rPr lang="en-US" dirty="0" smtClean="0"/>
              <a:t>In Islam, every thing is permitted (</a:t>
            </a:r>
            <a:r>
              <a:rPr lang="en-US" dirty="0" err="1" smtClean="0"/>
              <a:t>Halal</a:t>
            </a:r>
            <a:r>
              <a:rPr lang="en-US" dirty="0" smtClean="0"/>
              <a:t>) to be used or consumed, except  </a:t>
            </a:r>
          </a:p>
          <a:p>
            <a:pPr algn="just">
              <a:lnSpc>
                <a:spcPct val="150000"/>
              </a:lnSpc>
              <a:spcBef>
                <a:spcPts val="600"/>
              </a:spcBef>
              <a:buNone/>
            </a:pPr>
            <a:r>
              <a:rPr lang="en-US" dirty="0" smtClean="0"/>
              <a:t>“</a:t>
            </a:r>
            <a:r>
              <a:rPr lang="en-US" b="1" u="sng" dirty="0" smtClean="0"/>
              <a:t>A B C D I N S</a:t>
            </a:r>
            <a:r>
              <a:rPr lang="en-US" dirty="0" smtClean="0"/>
              <a:t>” which is prohibited (</a:t>
            </a:r>
            <a:r>
              <a:rPr lang="en-US" dirty="0" err="1" smtClean="0"/>
              <a:t>Haram</a:t>
            </a:r>
            <a:r>
              <a:rPr lang="en-US" dirty="0" smtClean="0"/>
              <a:t>):</a:t>
            </a:r>
          </a:p>
          <a:p>
            <a:pPr algn="just">
              <a:lnSpc>
                <a:spcPct val="150000"/>
              </a:lnSpc>
              <a:spcBef>
                <a:spcPts val="600"/>
              </a:spcBef>
              <a:buNone/>
            </a:pPr>
            <a:r>
              <a:rPr lang="en-US" dirty="0" smtClean="0"/>
              <a:t>	A:  Alcohol and Drugs</a:t>
            </a:r>
          </a:p>
          <a:p>
            <a:pPr algn="just">
              <a:lnSpc>
                <a:spcPct val="150000"/>
              </a:lnSpc>
              <a:spcBef>
                <a:spcPts val="600"/>
              </a:spcBef>
              <a:buNone/>
            </a:pPr>
            <a:r>
              <a:rPr lang="en-US" dirty="0" smtClean="0"/>
              <a:t>	B:  Blood (flowing or congealed)</a:t>
            </a:r>
          </a:p>
          <a:p>
            <a:pPr algn="just">
              <a:lnSpc>
                <a:spcPct val="150000"/>
              </a:lnSpc>
              <a:spcBef>
                <a:spcPts val="600"/>
              </a:spcBef>
              <a:buNone/>
            </a:pPr>
            <a:r>
              <a:rPr lang="en-US" dirty="0" smtClean="0"/>
              <a:t>	C:  Carnivorous animals and birds or prey</a:t>
            </a:r>
          </a:p>
          <a:p>
            <a:pPr algn="just">
              <a:lnSpc>
                <a:spcPct val="150000"/>
              </a:lnSpc>
              <a:spcBef>
                <a:spcPts val="600"/>
              </a:spcBef>
              <a:buNone/>
            </a:pPr>
            <a:r>
              <a:rPr lang="en-US" dirty="0" smtClean="0"/>
              <a:t>	D: Dead animals/Birds (that died of itself before slaughter/or definitely will die if not slaughtered)</a:t>
            </a:r>
          </a:p>
          <a:p>
            <a:pPr algn="just">
              <a:lnSpc>
                <a:spcPct val="150000"/>
              </a:lnSpc>
              <a:spcBef>
                <a:spcPts val="600"/>
              </a:spcBef>
              <a:buNone/>
            </a:pPr>
            <a:r>
              <a:rPr lang="en-US" dirty="0" smtClean="0"/>
              <a:t>	I: Insects except grass hopper</a:t>
            </a:r>
          </a:p>
          <a:p>
            <a:pPr algn="just">
              <a:lnSpc>
                <a:spcPct val="150000"/>
              </a:lnSpc>
              <a:spcBef>
                <a:spcPts val="600"/>
              </a:spcBef>
              <a:buNone/>
            </a:pPr>
            <a:r>
              <a:rPr lang="en-US" dirty="0" smtClean="0"/>
              <a:t>	N: </a:t>
            </a:r>
            <a:r>
              <a:rPr lang="en-US" dirty="0" err="1" smtClean="0"/>
              <a:t>Najis</a:t>
            </a:r>
            <a:r>
              <a:rPr lang="en-US" dirty="0" smtClean="0"/>
              <a:t> materials</a:t>
            </a:r>
          </a:p>
          <a:p>
            <a:pPr algn="just">
              <a:lnSpc>
                <a:spcPct val="150000"/>
              </a:lnSpc>
              <a:spcBef>
                <a:spcPts val="600"/>
              </a:spcBef>
              <a:buNone/>
            </a:pPr>
            <a:r>
              <a:rPr lang="en-US" dirty="0" smtClean="0"/>
              <a:t>	S:  Swine and its by-products</a:t>
            </a:r>
          </a:p>
        </p:txBody>
      </p:sp>
      <p:sp>
        <p:nvSpPr>
          <p:cNvPr id="8" name="Rectangle 7"/>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2" name="Picture 11"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13" name="TextBox 12"/>
          <p:cNvSpPr txBox="1"/>
          <p:nvPr/>
        </p:nvSpPr>
        <p:spPr>
          <a:xfrm>
            <a:off x="285720" y="6345816"/>
            <a:ext cx="2156360" cy="261610"/>
          </a:xfrm>
          <a:prstGeom prst="rect">
            <a:avLst/>
          </a:prstGeom>
          <a:noFill/>
        </p:spPr>
        <p:txBody>
          <a:bodyPr wrap="none" rtlCol="0">
            <a:spAutoFit/>
          </a:body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20000"/>
          </a:xfrm>
        </p:spPr>
        <p:txBody>
          <a:bodyPr>
            <a:normAutofit fontScale="90000"/>
          </a:bodyPr>
          <a:lstStyle/>
          <a:p>
            <a:pPr algn="l"/>
            <a:r>
              <a:rPr lang="en-US" dirty="0" err="1" smtClean="0">
                <a:solidFill>
                  <a:schemeClr val="tx1">
                    <a:lumMod val="65000"/>
                    <a:lumOff val="35000"/>
                  </a:schemeClr>
                </a:solidFill>
              </a:rPr>
              <a:t>Halal</a:t>
            </a:r>
            <a:r>
              <a:rPr lang="en-US" dirty="0" smtClean="0">
                <a:solidFill>
                  <a:schemeClr val="tx1">
                    <a:lumMod val="65000"/>
                    <a:lumOff val="35000"/>
                  </a:schemeClr>
                </a:solidFill>
              </a:rPr>
              <a:t> + </a:t>
            </a:r>
            <a:r>
              <a:rPr lang="en-US" dirty="0" err="1" smtClean="0">
                <a:solidFill>
                  <a:schemeClr val="tx1">
                    <a:lumMod val="65000"/>
                    <a:lumOff val="35000"/>
                  </a:schemeClr>
                </a:solidFill>
              </a:rPr>
              <a:t>Tayeb</a:t>
            </a:r>
            <a:r>
              <a:rPr lang="en-US" dirty="0" smtClean="0">
                <a:solidFill>
                  <a:schemeClr val="tx1">
                    <a:lumMod val="65000"/>
                    <a:lumOff val="35000"/>
                  </a:schemeClr>
                </a:solidFill>
              </a:rPr>
              <a:t> =  </a:t>
            </a:r>
            <a:r>
              <a:rPr lang="en-US" dirty="0" err="1" smtClean="0">
                <a:solidFill>
                  <a:schemeClr val="tx1">
                    <a:lumMod val="65000"/>
                    <a:lumOff val="35000"/>
                  </a:schemeClr>
                </a:solidFill>
              </a:rPr>
              <a:t>Halal</a:t>
            </a:r>
            <a:r>
              <a:rPr lang="en-US" dirty="0" smtClean="0">
                <a:solidFill>
                  <a:schemeClr val="tx1">
                    <a:lumMod val="65000"/>
                    <a:lumOff val="35000"/>
                  </a:schemeClr>
                </a:solidFill>
              </a:rPr>
              <a:t> Quality</a:t>
            </a:r>
            <a:endParaRPr lang="en-IN" dirty="0">
              <a:solidFill>
                <a:schemeClr val="tx1">
                  <a:lumMod val="65000"/>
                  <a:lumOff val="35000"/>
                </a:schemeClr>
              </a:solidFill>
            </a:endParaRPr>
          </a:p>
        </p:txBody>
      </p:sp>
      <p:sp>
        <p:nvSpPr>
          <p:cNvPr id="3" name="Content Placeholder 2"/>
          <p:cNvSpPr>
            <a:spLocks noGrp="1"/>
          </p:cNvSpPr>
          <p:nvPr>
            <p:ph idx="1"/>
          </p:nvPr>
        </p:nvSpPr>
        <p:spPr/>
        <p:txBody>
          <a:bodyPr>
            <a:normAutofit/>
          </a:bodyPr>
          <a:lstStyle/>
          <a:p>
            <a:pPr algn="just">
              <a:lnSpc>
                <a:spcPct val="150000"/>
              </a:lnSpc>
              <a:spcBef>
                <a:spcPts val="0"/>
              </a:spcBef>
              <a:buFont typeface="Courier New" pitchFamily="49" charset="0"/>
              <a:buChar char="o"/>
            </a:pPr>
            <a:r>
              <a:rPr lang="en-US" sz="1600" dirty="0" smtClean="0"/>
              <a:t>Determination of </a:t>
            </a:r>
            <a:r>
              <a:rPr lang="en-US" sz="1600" dirty="0" err="1" smtClean="0"/>
              <a:t>Halal</a:t>
            </a:r>
            <a:r>
              <a:rPr lang="en-US" sz="1600" dirty="0" smtClean="0"/>
              <a:t> &amp; </a:t>
            </a:r>
            <a:r>
              <a:rPr lang="en-US" sz="1600" dirty="0" err="1" smtClean="0"/>
              <a:t>Tayeb</a:t>
            </a:r>
            <a:r>
              <a:rPr lang="en-US" sz="1600" dirty="0" smtClean="0"/>
              <a:t> is based on </a:t>
            </a:r>
            <a:r>
              <a:rPr lang="en-US" sz="1600" dirty="0" err="1" smtClean="0"/>
              <a:t>Shariah</a:t>
            </a:r>
            <a:r>
              <a:rPr lang="en-US" sz="1600" dirty="0" smtClean="0"/>
              <a:t> Requirements</a:t>
            </a:r>
          </a:p>
          <a:p>
            <a:pPr algn="just">
              <a:lnSpc>
                <a:spcPct val="150000"/>
              </a:lnSpc>
              <a:spcBef>
                <a:spcPts val="0"/>
              </a:spcBef>
              <a:buFont typeface="Courier New" pitchFamily="49" charset="0"/>
              <a:buChar char="o"/>
            </a:pPr>
            <a:r>
              <a:rPr lang="en-US" sz="1600" dirty="0" err="1" smtClean="0"/>
              <a:t>Halal</a:t>
            </a:r>
            <a:r>
              <a:rPr lang="en-US" sz="1600" dirty="0" smtClean="0"/>
              <a:t> products should meet Food Safety &amp; Quality  Requirements to fulfill consumer needs</a:t>
            </a:r>
          </a:p>
          <a:p>
            <a:pPr algn="just">
              <a:lnSpc>
                <a:spcPct val="150000"/>
              </a:lnSpc>
              <a:spcBef>
                <a:spcPts val="0"/>
              </a:spcBef>
              <a:buFont typeface="Courier New" pitchFamily="49" charset="0"/>
              <a:buChar char="o"/>
            </a:pPr>
            <a:r>
              <a:rPr lang="en-US" sz="1600" dirty="0" err="1" smtClean="0"/>
              <a:t>Halal</a:t>
            </a:r>
            <a:r>
              <a:rPr lang="en-US" sz="1600" dirty="0" smtClean="0"/>
              <a:t> Quality is a system based on a standard which respects both the </a:t>
            </a:r>
            <a:r>
              <a:rPr lang="en-US" sz="1600" dirty="0" err="1" smtClean="0"/>
              <a:t>Shariah</a:t>
            </a:r>
            <a:r>
              <a:rPr lang="en-US" sz="1600" dirty="0" smtClean="0"/>
              <a:t> requirements, the Government Regulations and relevant Food Safety &amp; Quality standards</a:t>
            </a:r>
          </a:p>
          <a:p>
            <a:pPr algn="just">
              <a:lnSpc>
                <a:spcPct val="150000"/>
              </a:lnSpc>
              <a:spcBef>
                <a:spcPts val="0"/>
              </a:spcBef>
              <a:buFont typeface="Courier New" pitchFamily="49" charset="0"/>
              <a:buChar char="o"/>
            </a:pPr>
            <a:r>
              <a:rPr lang="en-US" sz="1600" dirty="0" smtClean="0"/>
              <a:t>All ingredients used in production must meet </a:t>
            </a:r>
            <a:r>
              <a:rPr lang="en-US" sz="1600" dirty="0" err="1" smtClean="0"/>
              <a:t>Halal</a:t>
            </a:r>
            <a:r>
              <a:rPr lang="en-US" sz="1600" dirty="0" smtClean="0"/>
              <a:t> requirements </a:t>
            </a:r>
          </a:p>
          <a:p>
            <a:pPr algn="just">
              <a:lnSpc>
                <a:spcPct val="150000"/>
              </a:lnSpc>
              <a:spcBef>
                <a:spcPts val="0"/>
              </a:spcBef>
              <a:buFont typeface="Courier New" pitchFamily="49" charset="0"/>
              <a:buChar char="o"/>
            </a:pPr>
            <a:r>
              <a:rPr lang="en-US" sz="1600" dirty="0" smtClean="0"/>
              <a:t>Certification Bodies must conform to the appropriate product standards, locally and/or internationally</a:t>
            </a:r>
          </a:p>
          <a:p>
            <a:pPr algn="just">
              <a:lnSpc>
                <a:spcPct val="150000"/>
              </a:lnSpc>
              <a:spcBef>
                <a:spcPts val="0"/>
              </a:spcBef>
              <a:buFont typeface="Courier New" pitchFamily="49" charset="0"/>
              <a:buChar char="o"/>
            </a:pPr>
            <a:r>
              <a:rPr lang="en-US" sz="1600" dirty="0" smtClean="0"/>
              <a:t>Food safety, hygiene, sanitation, product labeling and handling should be covered by mandatory government regulations</a:t>
            </a:r>
          </a:p>
          <a:p>
            <a:pPr algn="just">
              <a:lnSpc>
                <a:spcPct val="150000"/>
              </a:lnSpc>
              <a:spcBef>
                <a:spcPts val="0"/>
              </a:spcBef>
              <a:buFont typeface="Courier New" pitchFamily="49" charset="0"/>
              <a:buChar char="o"/>
            </a:pPr>
            <a:r>
              <a:rPr lang="en-US" sz="1600" dirty="0" err="1" smtClean="0"/>
              <a:t>Halal</a:t>
            </a:r>
            <a:r>
              <a:rPr lang="en-US" sz="1600" dirty="0" smtClean="0"/>
              <a:t> Quality implementation should encompass standards on </a:t>
            </a:r>
            <a:r>
              <a:rPr lang="en-US" sz="1600" b="1" u="sng" dirty="0" smtClean="0"/>
              <a:t>PRODUCT, PROCESS &amp; SYSTEM</a:t>
            </a:r>
          </a:p>
        </p:txBody>
      </p:sp>
      <p:sp>
        <p:nvSpPr>
          <p:cNvPr id="8" name="Rectangle 7"/>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2" name="Picture 11"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13" name="TextBox 12"/>
          <p:cNvSpPr txBox="1"/>
          <p:nvPr/>
        </p:nvSpPr>
        <p:spPr>
          <a:xfrm>
            <a:off x="285720" y="6345816"/>
            <a:ext cx="2156360" cy="261610"/>
          </a:xfrm>
          <a:prstGeom prst="rect">
            <a:avLst/>
          </a:prstGeom>
          <a:noFill/>
        </p:spPr>
        <p:txBody>
          <a:bodyPr wrap="none" rtlCol="0">
            <a:spAutoFit/>
          </a:body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71612"/>
            <a:ext cx="8229600" cy="4525963"/>
          </a:xfrm>
        </p:spPr>
        <p:txBody>
          <a:bodyPr>
            <a:normAutofit/>
          </a:bodyPr>
          <a:lstStyle/>
          <a:p>
            <a:pPr algn="ctr">
              <a:lnSpc>
                <a:spcPct val="150000"/>
              </a:lnSpc>
              <a:buNone/>
            </a:pPr>
            <a:r>
              <a:rPr lang="en-US" dirty="0" err="1" smtClean="0">
                <a:solidFill>
                  <a:schemeClr val="tx1">
                    <a:lumMod val="65000"/>
                    <a:lumOff val="35000"/>
                  </a:schemeClr>
                </a:solidFill>
                <a:latin typeface="Century Gothic" pitchFamily="34" charset="0"/>
              </a:rPr>
              <a:t>Halal</a:t>
            </a:r>
            <a:r>
              <a:rPr lang="en-US" dirty="0" smtClean="0">
                <a:solidFill>
                  <a:schemeClr val="tx1">
                    <a:lumMod val="65000"/>
                    <a:lumOff val="35000"/>
                  </a:schemeClr>
                </a:solidFill>
                <a:latin typeface="Century Gothic" pitchFamily="34" charset="0"/>
              </a:rPr>
              <a:t> &amp; </a:t>
            </a:r>
            <a:r>
              <a:rPr lang="en-US" dirty="0" err="1" smtClean="0">
                <a:solidFill>
                  <a:schemeClr val="tx1">
                    <a:lumMod val="65000"/>
                    <a:lumOff val="35000"/>
                  </a:schemeClr>
                </a:solidFill>
                <a:latin typeface="Century Gothic" pitchFamily="34" charset="0"/>
              </a:rPr>
              <a:t>Tayeb</a:t>
            </a:r>
            <a:r>
              <a:rPr lang="en-US" dirty="0" smtClean="0">
                <a:solidFill>
                  <a:schemeClr val="tx1">
                    <a:lumMod val="65000"/>
                    <a:lumOff val="35000"/>
                  </a:schemeClr>
                </a:solidFill>
                <a:latin typeface="Century Gothic" pitchFamily="34" charset="0"/>
              </a:rPr>
              <a:t> are technically determined through stringent laboratory analyses by a highly competent laboratory.</a:t>
            </a:r>
          </a:p>
        </p:txBody>
      </p:sp>
      <p:pic>
        <p:nvPicPr>
          <p:cNvPr id="12" name="Picture 11"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4" name="TextBox 3"/>
          <p:cNvSpPr txBox="1"/>
          <p:nvPr/>
        </p:nvSpPr>
        <p:spPr>
          <a:xfrm>
            <a:off x="285720" y="6345816"/>
            <a:ext cx="2156360" cy="261610"/>
          </a:xfrm>
          <a:prstGeom prst="rect">
            <a:avLst/>
          </a:prstGeom>
          <a:noFill/>
        </p:spPr>
        <p:txBody>
          <a:bodyPr wrap="none" rtlCol="0">
            <a:spAutoFit/>
          </a:body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71612"/>
            <a:ext cx="8229600" cy="4525963"/>
          </a:xfrm>
        </p:spPr>
        <p:txBody>
          <a:bodyPr>
            <a:normAutofit/>
          </a:bodyPr>
          <a:lstStyle/>
          <a:p>
            <a:pPr lvl="0" algn="ctr" rtl="1">
              <a:buNone/>
              <a:defRPr/>
            </a:pPr>
            <a:endParaRPr lang="en-US" dirty="0" smtClean="0">
              <a:solidFill>
                <a:schemeClr val="tx1">
                  <a:lumMod val="65000"/>
                  <a:lumOff val="35000"/>
                </a:schemeClr>
              </a:solidFill>
              <a:latin typeface="Century Gothic" pitchFamily="34" charset="0"/>
            </a:endParaRPr>
          </a:p>
          <a:p>
            <a:pPr lvl="0" algn="ctr" rtl="1">
              <a:buNone/>
              <a:defRPr/>
            </a:pPr>
            <a:r>
              <a:rPr lang="en-US" dirty="0" smtClean="0">
                <a:solidFill>
                  <a:schemeClr val="tx1">
                    <a:lumMod val="65000"/>
                    <a:lumOff val="35000"/>
                  </a:schemeClr>
                </a:solidFill>
                <a:latin typeface="Century Gothic" pitchFamily="34" charset="0"/>
              </a:rPr>
              <a:t>Summary of what we have </a:t>
            </a:r>
          </a:p>
          <a:p>
            <a:pPr lvl="0" algn="ctr" rtl="1">
              <a:buNone/>
              <a:defRPr/>
            </a:pPr>
            <a:r>
              <a:rPr lang="en-US" dirty="0" smtClean="0">
                <a:solidFill>
                  <a:schemeClr val="tx1">
                    <a:lumMod val="65000"/>
                    <a:lumOff val="35000"/>
                  </a:schemeClr>
                </a:solidFill>
                <a:latin typeface="Century Gothic" pitchFamily="34" charset="0"/>
              </a:rPr>
              <a:t>learned so far</a:t>
            </a:r>
          </a:p>
        </p:txBody>
      </p:sp>
      <p:pic>
        <p:nvPicPr>
          <p:cNvPr id="12" name="Picture 11"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4" name="TextBox 3"/>
          <p:cNvSpPr txBox="1"/>
          <p:nvPr/>
        </p:nvSpPr>
        <p:spPr>
          <a:xfrm>
            <a:off x="285720" y="6345816"/>
            <a:ext cx="2156360" cy="261610"/>
          </a:xfrm>
          <a:prstGeom prst="rect">
            <a:avLst/>
          </a:prstGeom>
          <a:noFill/>
        </p:spPr>
        <p:txBody>
          <a:bodyPr wrap="none" rtlCol="0">
            <a:spAutoFit/>
          </a:body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20000"/>
          </a:xfrm>
        </p:spPr>
        <p:txBody>
          <a:bodyPr>
            <a:normAutofit fontScale="90000"/>
          </a:bodyPr>
          <a:lstStyle/>
          <a:p>
            <a:pPr algn="l">
              <a:lnSpc>
                <a:spcPct val="150000"/>
              </a:lnSpc>
            </a:pPr>
            <a:r>
              <a:rPr lang="en-US" altLang="en-US" dirty="0" err="1" smtClean="0">
                <a:solidFill>
                  <a:schemeClr val="tx1">
                    <a:lumMod val="65000"/>
                    <a:lumOff val="35000"/>
                  </a:schemeClr>
                </a:solidFill>
                <a:ea typeface="MS PGothic" pitchFamily="34" charset="-128"/>
              </a:rPr>
              <a:t>Halal</a:t>
            </a:r>
            <a:r>
              <a:rPr lang="en-US" altLang="en-US" dirty="0" smtClean="0">
                <a:solidFill>
                  <a:schemeClr val="tx1">
                    <a:lumMod val="65000"/>
                    <a:lumOff val="35000"/>
                  </a:schemeClr>
                </a:solidFill>
                <a:ea typeface="MS PGothic" pitchFamily="34" charset="-128"/>
              </a:rPr>
              <a:t> Culture</a:t>
            </a:r>
            <a:endParaRPr lang="en-US" altLang="en-US" dirty="0">
              <a:solidFill>
                <a:schemeClr val="tx1">
                  <a:lumMod val="65000"/>
                  <a:lumOff val="35000"/>
                </a:schemeClr>
              </a:solidFill>
              <a:ea typeface="MS PGothic" pitchFamily="34" charset="-128"/>
            </a:endParaRPr>
          </a:p>
        </p:txBody>
      </p:sp>
      <p:sp>
        <p:nvSpPr>
          <p:cNvPr id="3" name="Content Placeholder 2"/>
          <p:cNvSpPr>
            <a:spLocks noGrp="1"/>
          </p:cNvSpPr>
          <p:nvPr>
            <p:ph idx="1"/>
          </p:nvPr>
        </p:nvSpPr>
        <p:spPr/>
        <p:txBody>
          <a:bodyPr>
            <a:noAutofit/>
          </a:bodyPr>
          <a:lstStyle/>
          <a:p>
            <a:pPr marL="457200" indent="-457200" algn="just">
              <a:lnSpc>
                <a:spcPct val="150000"/>
              </a:lnSpc>
              <a:buFont typeface="Courier New" pitchFamily="49" charset="0"/>
              <a:buChar char="o"/>
              <a:defRPr/>
            </a:pPr>
            <a:r>
              <a:rPr lang="en-US" sz="2000" dirty="0" smtClean="0">
                <a:cs typeface="Calibri" pitchFamily="34" charset="0"/>
              </a:rPr>
              <a:t>The word </a:t>
            </a:r>
            <a:r>
              <a:rPr lang="en-US" sz="2000" dirty="0" err="1" smtClean="0">
                <a:cs typeface="Calibri" pitchFamily="34" charset="0"/>
              </a:rPr>
              <a:t>Halal</a:t>
            </a:r>
            <a:r>
              <a:rPr lang="en-US" sz="2000" dirty="0" smtClean="0">
                <a:cs typeface="Calibri" pitchFamily="34" charset="0"/>
              </a:rPr>
              <a:t> has become an international term that means that the product is free of ingredients and methods of manufacture that are contrary to Islamic law.</a:t>
            </a:r>
          </a:p>
          <a:p>
            <a:pPr marL="457200" indent="-457200" algn="just">
              <a:lnSpc>
                <a:spcPct val="150000"/>
              </a:lnSpc>
              <a:buFont typeface="Courier New" pitchFamily="49" charset="0"/>
              <a:buChar char="o"/>
              <a:defRPr/>
            </a:pPr>
            <a:r>
              <a:rPr lang="en-US" sz="2000" dirty="0" smtClean="0">
                <a:cs typeface="Calibri" pitchFamily="34" charset="0"/>
              </a:rPr>
              <a:t>That products imported from non-Muslim countries may contain components and/or passed through a method of manufacturing that are  contrary to Islamic law.</a:t>
            </a:r>
          </a:p>
          <a:p>
            <a:pPr marL="457200" indent="-457200" algn="just">
              <a:lnSpc>
                <a:spcPct val="150000"/>
              </a:lnSpc>
              <a:buFont typeface="Courier New" pitchFamily="49" charset="0"/>
              <a:buChar char="o"/>
              <a:defRPr/>
            </a:pPr>
            <a:r>
              <a:rPr lang="en-US" sz="2000" dirty="0" smtClean="0">
                <a:cs typeface="Calibri" pitchFamily="34" charset="0"/>
              </a:rPr>
              <a:t>The </a:t>
            </a:r>
            <a:r>
              <a:rPr lang="en-US" sz="2000" dirty="0" err="1" smtClean="0">
                <a:cs typeface="Calibri" pitchFamily="34" charset="0"/>
              </a:rPr>
              <a:t>fatwas</a:t>
            </a:r>
            <a:r>
              <a:rPr lang="en-US" sz="2000" dirty="0" smtClean="0">
                <a:cs typeface="Calibri" pitchFamily="34" charset="0"/>
              </a:rPr>
              <a:t> issued on </a:t>
            </a:r>
            <a:r>
              <a:rPr lang="en-US" sz="2000" dirty="0" err="1" smtClean="0">
                <a:cs typeface="Calibri" pitchFamily="34" charset="0"/>
              </a:rPr>
              <a:t>halal</a:t>
            </a:r>
            <a:r>
              <a:rPr lang="en-US" sz="2000" dirty="0" smtClean="0">
                <a:cs typeface="Calibri" pitchFamily="34" charset="0"/>
              </a:rPr>
              <a:t> products and their methods of manufacturing must be reviewed.</a:t>
            </a:r>
            <a:endParaRPr lang="ar-KW" sz="2000" dirty="0">
              <a:cs typeface="Simplified Arabic" pitchFamily="18" charset="-78"/>
            </a:endParaRPr>
          </a:p>
        </p:txBody>
      </p:sp>
      <p:sp>
        <p:nvSpPr>
          <p:cNvPr id="8" name="Rectangle 7"/>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2" name="Picture 11"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13" name="TextBox 12"/>
          <p:cNvSpPr txBox="1"/>
          <p:nvPr/>
        </p:nvSpPr>
        <p:spPr>
          <a:xfrm>
            <a:off x="285720" y="6345816"/>
            <a:ext cx="2156360" cy="261610"/>
          </a:xfrm>
          <a:prstGeom prst="rect">
            <a:avLst/>
          </a:prstGeom>
          <a:noFill/>
        </p:spPr>
        <p:txBody>
          <a:bodyPr wrap="none" rtlCol="0">
            <a:spAutoFit/>
          </a:body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20000"/>
          </a:xfrm>
        </p:spPr>
        <p:txBody>
          <a:bodyPr>
            <a:normAutofit fontScale="90000"/>
          </a:bodyPr>
          <a:lstStyle/>
          <a:p>
            <a:pPr algn="l">
              <a:lnSpc>
                <a:spcPct val="150000"/>
              </a:lnSpc>
              <a:defRPr/>
            </a:pPr>
            <a:r>
              <a:rPr lang="en-US" dirty="0" smtClean="0">
                <a:solidFill>
                  <a:schemeClr val="tx1">
                    <a:lumMod val="65000"/>
                    <a:lumOff val="35000"/>
                  </a:schemeClr>
                </a:solidFill>
              </a:rPr>
              <a:t>Challenges facing the real </a:t>
            </a:r>
            <a:r>
              <a:rPr lang="en-US" dirty="0" err="1" smtClean="0">
                <a:solidFill>
                  <a:schemeClr val="tx1">
                    <a:lumMod val="65000"/>
                    <a:lumOff val="35000"/>
                  </a:schemeClr>
                </a:solidFill>
              </a:rPr>
              <a:t>Halal</a:t>
            </a:r>
            <a:endParaRPr lang="en-US" dirty="0">
              <a:solidFill>
                <a:schemeClr val="tx1">
                  <a:lumMod val="65000"/>
                  <a:lumOff val="35000"/>
                </a:schemeClr>
              </a:solidFill>
            </a:endParaRPr>
          </a:p>
        </p:txBody>
      </p:sp>
      <p:sp>
        <p:nvSpPr>
          <p:cNvPr id="3" name="Content Placeholder 2"/>
          <p:cNvSpPr>
            <a:spLocks noGrp="1"/>
          </p:cNvSpPr>
          <p:nvPr>
            <p:ph idx="1"/>
          </p:nvPr>
        </p:nvSpPr>
        <p:spPr/>
        <p:txBody>
          <a:bodyPr>
            <a:normAutofit fontScale="62500" lnSpcReduction="20000"/>
          </a:bodyPr>
          <a:lstStyle/>
          <a:p>
            <a:pPr algn="just">
              <a:lnSpc>
                <a:spcPct val="150000"/>
              </a:lnSpc>
              <a:buFont typeface="Courier New" pitchFamily="49" charset="0"/>
              <a:buChar char="o"/>
              <a:defRPr/>
            </a:pPr>
            <a:r>
              <a:rPr lang="en-GB" dirty="0" smtClean="0"/>
              <a:t> The real </a:t>
            </a:r>
            <a:r>
              <a:rPr lang="en-GB" dirty="0" err="1" smtClean="0"/>
              <a:t>Halal</a:t>
            </a:r>
            <a:r>
              <a:rPr lang="en-GB" dirty="0" smtClean="0"/>
              <a:t> can only be achieved by </a:t>
            </a:r>
            <a:r>
              <a:rPr lang="en-GB" b="1" dirty="0" smtClean="0">
                <a:solidFill>
                  <a:srgbClr val="00B050"/>
                </a:solidFill>
              </a:rPr>
              <a:t>going strict </a:t>
            </a:r>
            <a:r>
              <a:rPr lang="en-GB" b="1" dirty="0" err="1" smtClean="0">
                <a:solidFill>
                  <a:srgbClr val="00B050"/>
                </a:solidFill>
              </a:rPr>
              <a:t>Halal</a:t>
            </a:r>
            <a:r>
              <a:rPr lang="en-GB" dirty="0" smtClean="0"/>
              <a:t>.</a:t>
            </a:r>
          </a:p>
          <a:p>
            <a:pPr algn="just">
              <a:lnSpc>
                <a:spcPct val="150000"/>
              </a:lnSpc>
              <a:buFont typeface="Courier New" pitchFamily="49" charset="0"/>
              <a:buChar char="o"/>
              <a:defRPr/>
            </a:pPr>
            <a:r>
              <a:rPr lang="en-GB" dirty="0" smtClean="0"/>
              <a:t> </a:t>
            </a:r>
            <a:r>
              <a:rPr lang="en-GB" dirty="0" err="1" smtClean="0"/>
              <a:t>Halal</a:t>
            </a:r>
            <a:r>
              <a:rPr lang="en-GB" dirty="0" smtClean="0"/>
              <a:t> awareness is the key to solve many </a:t>
            </a:r>
            <a:r>
              <a:rPr lang="en-GB" dirty="0" err="1" smtClean="0"/>
              <a:t>Halal</a:t>
            </a:r>
            <a:r>
              <a:rPr lang="en-GB" dirty="0" smtClean="0"/>
              <a:t> issues.</a:t>
            </a:r>
          </a:p>
          <a:p>
            <a:pPr algn="just">
              <a:lnSpc>
                <a:spcPct val="150000"/>
              </a:lnSpc>
              <a:buFont typeface="Courier New" pitchFamily="49" charset="0"/>
              <a:buChar char="o"/>
              <a:defRPr/>
            </a:pPr>
            <a:r>
              <a:rPr lang="en-GB" dirty="0" smtClean="0"/>
              <a:t>  Alternatives to </a:t>
            </a:r>
            <a:r>
              <a:rPr lang="en-GB" dirty="0" err="1" smtClean="0"/>
              <a:t>Haram</a:t>
            </a:r>
            <a:r>
              <a:rPr lang="en-GB" dirty="0" smtClean="0"/>
              <a:t> can be provided in robust amounts.</a:t>
            </a:r>
          </a:p>
          <a:p>
            <a:pPr algn="just">
              <a:lnSpc>
                <a:spcPct val="150000"/>
              </a:lnSpc>
              <a:buFont typeface="Courier New" pitchFamily="49" charset="0"/>
              <a:buChar char="o"/>
              <a:defRPr/>
            </a:pPr>
            <a:r>
              <a:rPr lang="en-GB" dirty="0" smtClean="0"/>
              <a:t> Under normal circumstances, </a:t>
            </a:r>
            <a:r>
              <a:rPr lang="en-GB" dirty="0" err="1" smtClean="0"/>
              <a:t>Haram</a:t>
            </a:r>
            <a:r>
              <a:rPr lang="en-GB" dirty="0" smtClean="0"/>
              <a:t> materials are not allowed to be used for any purpose.</a:t>
            </a:r>
          </a:p>
          <a:p>
            <a:pPr algn="just">
              <a:lnSpc>
                <a:spcPct val="150000"/>
              </a:lnSpc>
              <a:buFont typeface="Courier New" pitchFamily="49" charset="0"/>
              <a:buChar char="o"/>
              <a:defRPr/>
            </a:pPr>
            <a:r>
              <a:rPr lang="en-US" dirty="0" smtClean="0"/>
              <a:t> Orders of Allah almighty delivered to us to implement them and not for maneuvering around them.</a:t>
            </a:r>
          </a:p>
          <a:p>
            <a:pPr algn="just">
              <a:lnSpc>
                <a:spcPct val="150000"/>
              </a:lnSpc>
              <a:buFont typeface="Courier New" pitchFamily="49" charset="0"/>
              <a:buChar char="o"/>
              <a:defRPr/>
            </a:pPr>
            <a:r>
              <a:rPr lang="en-US" dirty="0" smtClean="0"/>
              <a:t> Accredited </a:t>
            </a:r>
            <a:r>
              <a:rPr lang="en-US" dirty="0" err="1" smtClean="0"/>
              <a:t>Halal</a:t>
            </a:r>
            <a:r>
              <a:rPr lang="en-US" dirty="0" smtClean="0"/>
              <a:t> certification bodies are not under control of </a:t>
            </a:r>
            <a:r>
              <a:rPr lang="en-US" dirty="0" err="1" smtClean="0"/>
              <a:t>Halal</a:t>
            </a:r>
            <a:r>
              <a:rPr lang="en-US" dirty="0" smtClean="0"/>
              <a:t> accreditation bodies.</a:t>
            </a:r>
          </a:p>
          <a:p>
            <a:pPr algn="just">
              <a:lnSpc>
                <a:spcPct val="150000"/>
              </a:lnSpc>
              <a:buFont typeface="Courier New" pitchFamily="49" charset="0"/>
              <a:buChar char="o"/>
              <a:defRPr/>
            </a:pPr>
            <a:r>
              <a:rPr lang="en-US" dirty="0" smtClean="0"/>
              <a:t> </a:t>
            </a:r>
            <a:r>
              <a:rPr lang="en-US" dirty="0" err="1" smtClean="0"/>
              <a:t>Halal</a:t>
            </a:r>
            <a:r>
              <a:rPr lang="en-US" dirty="0" smtClean="0"/>
              <a:t> accreditation bodies are involved in </a:t>
            </a:r>
            <a:r>
              <a:rPr lang="en-US" dirty="0" err="1" smtClean="0"/>
              <a:t>Halal</a:t>
            </a:r>
            <a:r>
              <a:rPr lang="en-US" dirty="0" smtClean="0"/>
              <a:t> businesswise.</a:t>
            </a:r>
            <a:endParaRPr lang="en-US" dirty="0"/>
          </a:p>
        </p:txBody>
      </p:sp>
      <p:sp>
        <p:nvSpPr>
          <p:cNvPr id="8" name="Rectangle 7"/>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2" name="Picture 11"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13" name="TextBox 12"/>
          <p:cNvSpPr txBox="1"/>
          <p:nvPr/>
        </p:nvSpPr>
        <p:spPr>
          <a:xfrm>
            <a:off x="285720" y="6345816"/>
            <a:ext cx="2156360" cy="261610"/>
          </a:xfrm>
          <a:prstGeom prst="rect">
            <a:avLst/>
          </a:prstGeom>
          <a:noFill/>
        </p:spPr>
        <p:txBody>
          <a:bodyPr wrap="none" rtlCol="0">
            <a:spAutoFit/>
          </a:body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20000"/>
          </a:xfrm>
        </p:spPr>
        <p:txBody>
          <a:bodyPr>
            <a:normAutofit/>
          </a:bodyPr>
          <a:lstStyle/>
          <a:p>
            <a:pPr algn="l"/>
            <a:r>
              <a:rPr lang="en-US" altLang="en-US" sz="3600" dirty="0" smtClean="0">
                <a:solidFill>
                  <a:schemeClr val="tx1">
                    <a:lumMod val="65000"/>
                    <a:lumOff val="35000"/>
                  </a:schemeClr>
                </a:solidFill>
                <a:cs typeface="Calibri" pitchFamily="34" charset="0"/>
              </a:rPr>
              <a:t>Concepts on stunning of animals and birds</a:t>
            </a:r>
            <a:endParaRPr lang="en-IN" sz="3600" dirty="0">
              <a:solidFill>
                <a:schemeClr val="tx1">
                  <a:lumMod val="65000"/>
                  <a:lumOff val="35000"/>
                </a:schemeClr>
              </a:solidFill>
            </a:endParaRPr>
          </a:p>
        </p:txBody>
      </p:sp>
      <p:sp>
        <p:nvSpPr>
          <p:cNvPr id="3" name="Content Placeholder 2"/>
          <p:cNvSpPr>
            <a:spLocks noGrp="1"/>
          </p:cNvSpPr>
          <p:nvPr>
            <p:ph idx="1"/>
          </p:nvPr>
        </p:nvSpPr>
        <p:spPr/>
        <p:txBody>
          <a:bodyPr>
            <a:normAutofit fontScale="70000" lnSpcReduction="20000"/>
          </a:bodyPr>
          <a:lstStyle/>
          <a:p>
            <a:pPr algn="just">
              <a:lnSpc>
                <a:spcPct val="150000"/>
              </a:lnSpc>
              <a:buFont typeface="Arial" charset="0"/>
              <a:buAutoNum type="arabicPeriod"/>
            </a:pPr>
            <a:r>
              <a:rPr lang="en-US" altLang="en-US" dirty="0" smtClean="0">
                <a:cs typeface="Calibri" pitchFamily="34" charset="0"/>
              </a:rPr>
              <a:t>Stunning methods definitely jeopardize the religious requirements of slaughter.</a:t>
            </a:r>
          </a:p>
          <a:p>
            <a:pPr algn="just">
              <a:lnSpc>
                <a:spcPct val="150000"/>
              </a:lnSpc>
              <a:buFont typeface="Arial" charset="0"/>
              <a:buAutoNum type="arabicPeriod"/>
            </a:pPr>
            <a:r>
              <a:rPr lang="en-US" altLang="en-US" dirty="0" smtClean="0">
                <a:cs typeface="Calibri" pitchFamily="34" charset="0"/>
              </a:rPr>
              <a:t>We can see by now that: </a:t>
            </a:r>
            <a:r>
              <a:rPr lang="en-US" altLang="en-US" i="1" u="sng" dirty="0" smtClean="0">
                <a:cs typeface="Calibri" pitchFamily="34" charset="0"/>
              </a:rPr>
              <a:t>Method of slaughtering </a:t>
            </a:r>
            <a:r>
              <a:rPr lang="en-US" altLang="en-US" dirty="0" smtClean="0">
                <a:cs typeface="Calibri" pitchFamily="34" charset="0"/>
              </a:rPr>
              <a:t>is of great importance to animal welfare, meat safety &amp; hygiene and has significant impact on human health.</a:t>
            </a:r>
          </a:p>
          <a:p>
            <a:pPr algn="just">
              <a:lnSpc>
                <a:spcPct val="150000"/>
              </a:lnSpc>
              <a:buFont typeface="Arial" charset="0"/>
              <a:buAutoNum type="arabicPeriod"/>
            </a:pPr>
            <a:r>
              <a:rPr lang="en-US" altLang="en-US" dirty="0" smtClean="0">
                <a:cs typeface="Calibri" pitchFamily="34" charset="0"/>
              </a:rPr>
              <a:t>Seculars claim that: Human health &amp; Animal Welfare are not linked with religious prohibitions.</a:t>
            </a:r>
          </a:p>
          <a:p>
            <a:pPr algn="just">
              <a:lnSpc>
                <a:spcPct val="150000"/>
              </a:lnSpc>
              <a:buFont typeface="Arial" charset="0"/>
              <a:buAutoNum type="arabicPeriod"/>
            </a:pPr>
            <a:r>
              <a:rPr lang="en-US" altLang="en-US" dirty="0" smtClean="0">
                <a:cs typeface="Calibri" pitchFamily="34" charset="0"/>
              </a:rPr>
              <a:t>Many religious prohibitions were found to be linked to human health and animal welfare.</a:t>
            </a:r>
            <a:endParaRPr lang="en-US" altLang="en-US" dirty="0">
              <a:cs typeface="Calibri" pitchFamily="34" charset="0"/>
            </a:endParaRPr>
          </a:p>
        </p:txBody>
      </p:sp>
      <p:sp>
        <p:nvSpPr>
          <p:cNvPr id="8" name="Rectangle 7"/>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2" name="Picture 11"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13" name="TextBox 12"/>
          <p:cNvSpPr txBox="1"/>
          <p:nvPr/>
        </p:nvSpPr>
        <p:spPr>
          <a:xfrm>
            <a:off x="285720" y="6345816"/>
            <a:ext cx="2156360" cy="261610"/>
          </a:xfrm>
          <a:prstGeom prst="rect">
            <a:avLst/>
          </a:prstGeom>
          <a:noFill/>
        </p:spPr>
        <p:txBody>
          <a:bodyPr wrap="none" rtlCol="0">
            <a:spAutoFit/>
          </a:body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20000"/>
          </a:xfrm>
        </p:spPr>
        <p:txBody>
          <a:bodyPr>
            <a:noAutofit/>
          </a:bodyPr>
          <a:lstStyle/>
          <a:p>
            <a:pPr lvl="0"/>
            <a:r>
              <a:rPr lang="en-US" sz="2800" b="1" dirty="0" err="1" smtClean="0">
                <a:solidFill>
                  <a:schemeClr val="tx1">
                    <a:lumMod val="65000"/>
                    <a:lumOff val="35000"/>
                  </a:schemeClr>
                </a:solidFill>
              </a:rPr>
              <a:t>Shariah</a:t>
            </a:r>
            <a:r>
              <a:rPr lang="en-US" sz="2800" b="1" dirty="0" smtClean="0">
                <a:solidFill>
                  <a:schemeClr val="tx1">
                    <a:lumMod val="65000"/>
                    <a:lumOff val="35000"/>
                  </a:schemeClr>
                </a:solidFill>
              </a:rPr>
              <a:t> rule of stunned meat under optional choice</a:t>
            </a:r>
            <a:r>
              <a:rPr lang="ar-KW" sz="2800" b="1" dirty="0" smtClean="0">
                <a:solidFill>
                  <a:schemeClr val="tx1">
                    <a:lumMod val="65000"/>
                    <a:lumOff val="35000"/>
                  </a:schemeClr>
                </a:solidFill>
              </a:rPr>
              <a:t/>
            </a:r>
            <a:br>
              <a:rPr lang="ar-KW" sz="2800" b="1" dirty="0" smtClean="0">
                <a:solidFill>
                  <a:schemeClr val="tx1">
                    <a:lumMod val="65000"/>
                    <a:lumOff val="35000"/>
                  </a:schemeClr>
                </a:solidFill>
              </a:rPr>
            </a:br>
            <a:r>
              <a:rPr lang="ar-KW" sz="2800" b="1" dirty="0" smtClean="0">
                <a:solidFill>
                  <a:schemeClr val="tx1">
                    <a:lumMod val="65000"/>
                    <a:lumOff val="35000"/>
                  </a:schemeClr>
                </a:solidFill>
              </a:rPr>
              <a:t>حكم تناول اللحوم المصعوقة في حالات الإختيار*</a:t>
            </a:r>
            <a:endParaRPr lang="ar-KW" sz="2800" b="1" dirty="0">
              <a:solidFill>
                <a:schemeClr val="tx1">
                  <a:lumMod val="65000"/>
                  <a:lumOff val="35000"/>
                </a:schemeClr>
              </a:solidFill>
            </a:endParaRPr>
          </a:p>
        </p:txBody>
      </p:sp>
      <p:sp>
        <p:nvSpPr>
          <p:cNvPr id="3" name="Content Placeholder 2"/>
          <p:cNvSpPr>
            <a:spLocks noGrp="1"/>
          </p:cNvSpPr>
          <p:nvPr>
            <p:ph idx="1"/>
          </p:nvPr>
        </p:nvSpPr>
        <p:spPr/>
        <p:txBody>
          <a:bodyPr>
            <a:normAutofit fontScale="70000" lnSpcReduction="20000"/>
          </a:bodyPr>
          <a:lstStyle/>
          <a:p>
            <a:pPr algn="just">
              <a:lnSpc>
                <a:spcPct val="200000"/>
              </a:lnSpc>
            </a:pPr>
            <a:r>
              <a:rPr lang="ar-KW" b="1" dirty="0" smtClean="0">
                <a:latin typeface="Simplified Arabic" pitchFamily="18" charset="-78"/>
              </a:rPr>
              <a:t>وسائل الصعق </a:t>
            </a:r>
            <a:r>
              <a:rPr lang="ar-KW" b="1" dirty="0" smtClean="0">
                <a:solidFill>
                  <a:srgbClr val="0000FF"/>
                </a:solidFill>
                <a:latin typeface="Simplified Arabic" pitchFamily="18" charset="-78"/>
              </a:rPr>
              <a:t>قبل الذبح أو بعده </a:t>
            </a:r>
            <a:r>
              <a:rPr lang="ar-KW" b="1" dirty="0" smtClean="0">
                <a:solidFill>
                  <a:srgbClr val="FF0000"/>
                </a:solidFill>
                <a:latin typeface="Simplified Arabic" pitchFamily="18" charset="-78"/>
              </a:rPr>
              <a:t>تتعارض</a:t>
            </a:r>
            <a:r>
              <a:rPr lang="ar-KW" b="1" dirty="0" smtClean="0">
                <a:latin typeface="Simplified Arabic" pitchFamily="18" charset="-78"/>
              </a:rPr>
              <a:t> بالتأكيد مع متطلبات الذبح في الشريعة الإسلامية.</a:t>
            </a:r>
          </a:p>
          <a:p>
            <a:pPr algn="just">
              <a:lnSpc>
                <a:spcPct val="200000"/>
              </a:lnSpc>
            </a:pPr>
            <a:r>
              <a:rPr lang="ar-SA" b="1" dirty="0" smtClean="0">
                <a:solidFill>
                  <a:srgbClr val="FF0000"/>
                </a:solidFill>
              </a:rPr>
              <a:t>أن الأفضل عدم اللجوء إلى أي طريق من طرق التدويخ المعروفة حتى الآن؛ </a:t>
            </a:r>
            <a:r>
              <a:rPr lang="ar-SA" b="1" dirty="0" smtClean="0">
                <a:solidFill>
                  <a:srgbClr val="0000FF"/>
                </a:solidFill>
              </a:rPr>
              <a:t>وينبغي أن يسد هذا الباب من أصله؛</a:t>
            </a:r>
            <a:r>
              <a:rPr lang="ar-SA" b="1" dirty="0" smtClean="0">
                <a:solidFill>
                  <a:srgbClr val="FF0000"/>
                </a:solidFill>
              </a:rPr>
              <a:t> إذ </a:t>
            </a:r>
            <a:r>
              <a:rPr lang="ar-SA" b="1" dirty="0" smtClean="0">
                <a:solidFill>
                  <a:srgbClr val="005426"/>
                </a:solidFill>
              </a:rPr>
              <a:t>لو فتح لولج فيه ما يجوز وما لا يجوز.</a:t>
            </a:r>
            <a:endParaRPr lang="en-US" b="1" dirty="0" smtClean="0">
              <a:solidFill>
                <a:srgbClr val="005426"/>
              </a:solidFill>
            </a:endParaRPr>
          </a:p>
          <a:p>
            <a:pPr algn="just">
              <a:lnSpc>
                <a:spcPct val="200000"/>
              </a:lnSpc>
            </a:pPr>
            <a:r>
              <a:rPr lang="ar-SA" b="1" dirty="0" smtClean="0">
                <a:solidFill>
                  <a:srgbClr val="0000FF"/>
                </a:solidFill>
              </a:rPr>
              <a:t>إذا حصل </a:t>
            </a:r>
            <a:r>
              <a:rPr lang="ar-SA" b="1" dirty="0" smtClean="0">
                <a:solidFill>
                  <a:srgbClr val="FF0000"/>
                </a:solidFill>
              </a:rPr>
              <a:t>الشك</a:t>
            </a:r>
            <a:r>
              <a:rPr lang="ar-SA" b="1" dirty="0" smtClean="0">
                <a:solidFill>
                  <a:srgbClr val="0000FF"/>
                </a:solidFill>
              </a:rPr>
              <a:t> في الذكاة المبيحة للحيوان </a:t>
            </a:r>
            <a:r>
              <a:rPr lang="ar-SA" b="1" dirty="0" smtClean="0">
                <a:solidFill>
                  <a:srgbClr val="005426"/>
                </a:solidFill>
              </a:rPr>
              <a:t>لم يحل</a:t>
            </a:r>
            <a:r>
              <a:rPr lang="ar-SA" b="1" dirty="0" smtClean="0"/>
              <a:t>، لأن الأصل تحريمه وهذا لا خلاف فيه".</a:t>
            </a:r>
            <a:r>
              <a:rPr lang="ar-KW" b="1" dirty="0" smtClean="0"/>
              <a:t> </a:t>
            </a:r>
            <a:r>
              <a:rPr lang="ar-SA" b="1" dirty="0" smtClean="0"/>
              <a:t>اهـ </a:t>
            </a:r>
            <a:r>
              <a:rPr lang="en-US" b="1" dirty="0" smtClean="0"/>
              <a:t>]</a:t>
            </a:r>
            <a:r>
              <a:rPr lang="ar-SA" b="1" dirty="0" smtClean="0"/>
              <a:t>شرح صحيح مسلم 13/116</a:t>
            </a:r>
            <a:r>
              <a:rPr lang="en-US" b="1" dirty="0" smtClean="0"/>
              <a:t>[</a:t>
            </a:r>
            <a:r>
              <a:rPr lang="ar-SA" b="1" dirty="0" smtClean="0"/>
              <a:t>.</a:t>
            </a:r>
            <a:endParaRPr lang="en-US" b="1" dirty="0" smtClean="0"/>
          </a:p>
          <a:p>
            <a:pPr algn="just">
              <a:lnSpc>
                <a:spcPct val="150000"/>
              </a:lnSpc>
            </a:pPr>
            <a:r>
              <a:rPr lang="ar-SA" b="1" dirty="0" smtClean="0">
                <a:solidFill>
                  <a:srgbClr val="0000FF"/>
                </a:solidFill>
                <a:latin typeface="Times New Roman" pitchFamily="18" charset="0"/>
                <a:cs typeface="Times New Roman" pitchFamily="18" charset="0"/>
              </a:rPr>
              <a:t>من الممكن إدخال تطوير على </a:t>
            </a:r>
            <a:r>
              <a:rPr lang="ar-KW" b="1" dirty="0" smtClean="0">
                <a:solidFill>
                  <a:srgbClr val="0000FF"/>
                </a:solidFill>
                <a:latin typeface="Times New Roman" pitchFamily="18" charset="0"/>
                <a:cs typeface="Times New Roman" pitchFamily="18" charset="0"/>
              </a:rPr>
              <a:t>ال</a:t>
            </a:r>
            <a:r>
              <a:rPr lang="ar-SA" b="1" dirty="0" smtClean="0">
                <a:solidFill>
                  <a:srgbClr val="0000FF"/>
                </a:solidFill>
                <a:latin typeface="Times New Roman" pitchFamily="18" charset="0"/>
                <a:cs typeface="Times New Roman" pitchFamily="18" charset="0"/>
              </a:rPr>
              <a:t>مسالخ الحالية لكي تتفادى استعمال الصعق</a:t>
            </a:r>
            <a:endParaRPr lang="ar-SA" b="1" dirty="0">
              <a:solidFill>
                <a:srgbClr val="0000FF"/>
              </a:solidFill>
              <a:latin typeface="Simplified Arabic" pitchFamily="18" charset="-78"/>
            </a:endParaRPr>
          </a:p>
        </p:txBody>
      </p:sp>
      <p:sp>
        <p:nvSpPr>
          <p:cNvPr id="8" name="Rectangle 7"/>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2" name="Picture 11"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13" name="TextBox 12"/>
          <p:cNvSpPr txBox="1"/>
          <p:nvPr/>
        </p:nvSpPr>
        <p:spPr>
          <a:xfrm>
            <a:off x="285720" y="6345816"/>
            <a:ext cx="2156360" cy="261610"/>
          </a:xfrm>
          <a:prstGeom prst="rect">
            <a:avLst/>
          </a:prstGeom>
          <a:noFill/>
        </p:spPr>
        <p:txBody>
          <a:bodyPr wrap="none" rtlCol="0">
            <a:spAutoFit/>
          </a:body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20000"/>
          </a:xfrm>
        </p:spPr>
        <p:txBody>
          <a:bodyPr>
            <a:noAutofit/>
          </a:bodyPr>
          <a:lstStyle/>
          <a:p>
            <a:pPr algn="l">
              <a:lnSpc>
                <a:spcPct val="150000"/>
              </a:lnSpc>
            </a:pPr>
            <a:r>
              <a:rPr lang="en-US" altLang="en-US" sz="2000" b="1" dirty="0" smtClean="0">
                <a:solidFill>
                  <a:schemeClr val="tx1">
                    <a:lumMod val="65000"/>
                    <a:lumOff val="35000"/>
                  </a:schemeClr>
                </a:solidFill>
                <a:ea typeface="MS PGothic" pitchFamily="34" charset="-128"/>
                <a:cs typeface="Times New Roman" pitchFamily="18" charset="0"/>
              </a:rPr>
              <a:t>Toward a Disciplined </a:t>
            </a:r>
            <a:r>
              <a:rPr lang="en-US" altLang="en-US" sz="2000" b="1" dirty="0" err="1" smtClean="0">
                <a:solidFill>
                  <a:schemeClr val="tx1">
                    <a:lumMod val="65000"/>
                    <a:lumOff val="35000"/>
                  </a:schemeClr>
                </a:solidFill>
                <a:ea typeface="MS PGothic" pitchFamily="34" charset="-128"/>
                <a:cs typeface="Times New Roman" pitchFamily="18" charset="0"/>
              </a:rPr>
              <a:t>Fatwas</a:t>
            </a:r>
            <a:r>
              <a:rPr lang="en-US" altLang="en-US" sz="2000" b="1" dirty="0" smtClean="0">
                <a:solidFill>
                  <a:schemeClr val="tx1">
                    <a:lumMod val="65000"/>
                    <a:lumOff val="35000"/>
                  </a:schemeClr>
                </a:solidFill>
                <a:ea typeface="MS PGothic" pitchFamily="34" charset="-128"/>
                <a:cs typeface="Times New Roman" pitchFamily="18" charset="0"/>
              </a:rPr>
              <a:t> for Pharmaceutical and Healthcare Products</a:t>
            </a:r>
            <a:endParaRPr lang="en-US" altLang="en-US" sz="2000" b="1" dirty="0">
              <a:solidFill>
                <a:schemeClr val="tx1">
                  <a:lumMod val="65000"/>
                  <a:lumOff val="35000"/>
                </a:schemeClr>
              </a:solidFill>
              <a:ea typeface="MS PGothic" pitchFamily="34" charset="-128"/>
              <a:cs typeface="Times New Roman" pitchFamily="18" charset="0"/>
            </a:endParaRPr>
          </a:p>
        </p:txBody>
      </p:sp>
      <p:sp>
        <p:nvSpPr>
          <p:cNvPr id="3" name="Content Placeholder 2"/>
          <p:cNvSpPr>
            <a:spLocks noGrp="1"/>
          </p:cNvSpPr>
          <p:nvPr>
            <p:ph idx="1"/>
          </p:nvPr>
        </p:nvSpPr>
        <p:spPr/>
        <p:txBody>
          <a:bodyPr>
            <a:normAutofit/>
          </a:bodyPr>
          <a:lstStyle/>
          <a:p>
            <a:pPr marL="457200" indent="-457200" algn="just">
              <a:lnSpc>
                <a:spcPct val="200000"/>
              </a:lnSpc>
              <a:buFont typeface="Courier New" pitchFamily="49" charset="0"/>
              <a:buChar char="o"/>
              <a:defRPr/>
            </a:pPr>
            <a:r>
              <a:rPr lang="en-US" sz="2000" dirty="0" smtClean="0">
                <a:cs typeface="Times New Roman" pitchFamily="18" charset="0"/>
              </a:rPr>
              <a:t>We should encourage the production of </a:t>
            </a:r>
            <a:r>
              <a:rPr lang="en-US" sz="2000" dirty="0" err="1" smtClean="0">
                <a:cs typeface="Times New Roman" pitchFamily="18" charset="0"/>
              </a:rPr>
              <a:t>Halal</a:t>
            </a:r>
            <a:r>
              <a:rPr lang="en-US" sz="2000" dirty="0" smtClean="0">
                <a:cs typeface="Times New Roman" pitchFamily="18" charset="0"/>
              </a:rPr>
              <a:t> Pharmaceutical and Healthcare Products based on well defined </a:t>
            </a:r>
            <a:r>
              <a:rPr lang="en-US" sz="2000" dirty="0" err="1" smtClean="0">
                <a:cs typeface="Times New Roman" pitchFamily="18" charset="0"/>
              </a:rPr>
              <a:t>Fatwas</a:t>
            </a:r>
            <a:r>
              <a:rPr lang="en-US" sz="2000" dirty="0" smtClean="0">
                <a:cs typeface="Times New Roman" pitchFamily="18" charset="0"/>
              </a:rPr>
              <a:t> with clear evidences from the Quran &amp; </a:t>
            </a:r>
            <a:r>
              <a:rPr lang="en-US" sz="2000" dirty="0" err="1" smtClean="0">
                <a:cs typeface="Times New Roman" pitchFamily="18" charset="0"/>
              </a:rPr>
              <a:t>Sunnah</a:t>
            </a:r>
            <a:r>
              <a:rPr lang="en-US" sz="2000" dirty="0" smtClean="0">
                <a:cs typeface="Times New Roman" pitchFamily="18" charset="0"/>
              </a:rPr>
              <a:t>.</a:t>
            </a:r>
            <a:endParaRPr lang="en-US" sz="2000" dirty="0">
              <a:cs typeface="Times New Roman" pitchFamily="18" charset="0"/>
            </a:endParaRPr>
          </a:p>
        </p:txBody>
      </p:sp>
      <p:sp>
        <p:nvSpPr>
          <p:cNvPr id="8" name="Rectangle 7"/>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2" name="Picture 11"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13" name="TextBox 12"/>
          <p:cNvSpPr txBox="1"/>
          <p:nvPr/>
        </p:nvSpPr>
        <p:spPr>
          <a:xfrm>
            <a:off x="285720" y="6345816"/>
            <a:ext cx="2156360" cy="261610"/>
          </a:xfrm>
          <a:prstGeom prst="rect">
            <a:avLst/>
          </a:prstGeom>
          <a:noFill/>
        </p:spPr>
        <p:txBody>
          <a:bodyPr wrap="none" rtlCol="0">
            <a:spAutoFit/>
          </a:body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20000"/>
          </a:xfrm>
        </p:spPr>
        <p:txBody>
          <a:bodyPr>
            <a:noAutofit/>
          </a:bodyPr>
          <a:lstStyle/>
          <a:p>
            <a:pPr algn="l"/>
            <a:r>
              <a:rPr lang="en-US" altLang="en-US" sz="3200" dirty="0" smtClean="0">
                <a:solidFill>
                  <a:schemeClr val="tx1">
                    <a:lumMod val="65000"/>
                    <a:lumOff val="35000"/>
                  </a:schemeClr>
                </a:solidFill>
                <a:ea typeface="MS PGothic" pitchFamily="34" charset="-128"/>
                <a:cs typeface="Calibri" pitchFamily="34" charset="0"/>
              </a:rPr>
              <a:t>Islam and genetically modified foods (GMOs)</a:t>
            </a:r>
            <a:endParaRPr lang="en-IN" sz="3200" dirty="0">
              <a:solidFill>
                <a:schemeClr val="tx1">
                  <a:lumMod val="65000"/>
                  <a:lumOff val="35000"/>
                </a:schemeClr>
              </a:solidFill>
            </a:endParaRPr>
          </a:p>
        </p:txBody>
      </p:sp>
      <p:sp>
        <p:nvSpPr>
          <p:cNvPr id="3" name="Content Placeholder 2"/>
          <p:cNvSpPr>
            <a:spLocks noGrp="1"/>
          </p:cNvSpPr>
          <p:nvPr>
            <p:ph idx="1"/>
          </p:nvPr>
        </p:nvSpPr>
        <p:spPr/>
        <p:txBody>
          <a:bodyPr>
            <a:normAutofit fontScale="62500" lnSpcReduction="20000"/>
          </a:bodyPr>
          <a:lstStyle/>
          <a:p>
            <a:pPr algn="just">
              <a:lnSpc>
                <a:spcPct val="150000"/>
              </a:lnSpc>
              <a:spcBef>
                <a:spcPts val="600"/>
              </a:spcBef>
              <a:buFont typeface="Courier New" panose="02070309020205020404" pitchFamily="49" charset="0"/>
              <a:buChar char="o"/>
              <a:defRPr/>
            </a:pPr>
            <a:r>
              <a:rPr lang="en-US" dirty="0" smtClean="0">
                <a:cs typeface="Calibri" pitchFamily="34" charset="0"/>
              </a:rPr>
              <a:t>The issue with GMOs not only with its safety but with the sources of their DNA material (</a:t>
            </a:r>
            <a:r>
              <a:rPr lang="en-US" dirty="0" err="1" smtClean="0">
                <a:cs typeface="Calibri" pitchFamily="34" charset="0"/>
              </a:rPr>
              <a:t>Haram</a:t>
            </a:r>
            <a:r>
              <a:rPr lang="en-US" dirty="0" smtClean="0">
                <a:cs typeface="Calibri" pitchFamily="34" charset="0"/>
              </a:rPr>
              <a:t> or </a:t>
            </a:r>
            <a:r>
              <a:rPr lang="en-US" dirty="0" err="1" smtClean="0">
                <a:cs typeface="Calibri" pitchFamily="34" charset="0"/>
              </a:rPr>
              <a:t>Halal</a:t>
            </a:r>
            <a:r>
              <a:rPr lang="en-US" dirty="0" smtClean="0">
                <a:cs typeface="Calibri" pitchFamily="34" charset="0"/>
              </a:rPr>
              <a:t>).</a:t>
            </a:r>
          </a:p>
          <a:p>
            <a:pPr algn="just">
              <a:lnSpc>
                <a:spcPct val="150000"/>
              </a:lnSpc>
              <a:spcBef>
                <a:spcPts val="600"/>
              </a:spcBef>
              <a:buFont typeface="Courier New" panose="02070309020205020404" pitchFamily="49" charset="0"/>
              <a:buChar char="o"/>
              <a:defRPr/>
            </a:pPr>
            <a:r>
              <a:rPr lang="en-US" dirty="0" smtClean="0">
                <a:cs typeface="Calibri" pitchFamily="34" charset="0"/>
              </a:rPr>
              <a:t>GMOs foods remain unlabeled in supermarkets, making it nearly impossible to determine intact mother nature products from the </a:t>
            </a:r>
            <a:r>
              <a:rPr lang="en-US" u="sng" dirty="0" smtClean="0">
                <a:cs typeface="Calibri" pitchFamily="34" charset="0"/>
              </a:rPr>
              <a:t>scientific man-made origins of our food.</a:t>
            </a:r>
          </a:p>
          <a:p>
            <a:pPr algn="just">
              <a:lnSpc>
                <a:spcPct val="150000"/>
              </a:lnSpc>
              <a:spcBef>
                <a:spcPts val="600"/>
              </a:spcBef>
              <a:buFont typeface="Courier New" panose="02070309020205020404" pitchFamily="49" charset="0"/>
              <a:buChar char="o"/>
              <a:defRPr/>
            </a:pPr>
            <a:r>
              <a:rPr lang="en-US" dirty="0" smtClean="0">
                <a:solidFill>
                  <a:srgbClr val="0033CC"/>
                </a:solidFill>
                <a:cs typeface="Calibri" pitchFamily="34" charset="0"/>
              </a:rPr>
              <a:t>GMO products are </a:t>
            </a:r>
            <a:r>
              <a:rPr lang="en-US" dirty="0" smtClean="0">
                <a:solidFill>
                  <a:srgbClr val="C00000"/>
                </a:solidFill>
                <a:cs typeface="Calibri" pitchFamily="34" charset="0"/>
              </a:rPr>
              <a:t>lawful</a:t>
            </a:r>
            <a:r>
              <a:rPr lang="en-US" dirty="0" smtClean="0">
                <a:solidFill>
                  <a:srgbClr val="0033CC"/>
                </a:solidFill>
                <a:cs typeface="Calibri" pitchFamily="34" charset="0"/>
              </a:rPr>
              <a:t> if they are originating from lawful sources, including genes from lawful animals. </a:t>
            </a:r>
          </a:p>
          <a:p>
            <a:pPr algn="just">
              <a:lnSpc>
                <a:spcPct val="150000"/>
              </a:lnSpc>
              <a:spcBef>
                <a:spcPts val="600"/>
              </a:spcBef>
              <a:buFont typeface="Courier New" panose="02070309020205020404" pitchFamily="49" charset="0"/>
              <a:buChar char="o"/>
              <a:defRPr/>
            </a:pPr>
            <a:r>
              <a:rPr lang="en-US" dirty="0" smtClean="0">
                <a:solidFill>
                  <a:srgbClr val="0033CC"/>
                </a:solidFill>
                <a:cs typeface="Calibri" pitchFamily="34" charset="0"/>
              </a:rPr>
              <a:t>GMOs become </a:t>
            </a:r>
            <a:r>
              <a:rPr lang="en-US" dirty="0" err="1" smtClean="0">
                <a:solidFill>
                  <a:srgbClr val="C00000"/>
                </a:solidFill>
                <a:cs typeface="Calibri" pitchFamily="34" charset="0"/>
              </a:rPr>
              <a:t>Haram</a:t>
            </a:r>
            <a:r>
              <a:rPr lang="en-US" dirty="0" smtClean="0">
                <a:solidFill>
                  <a:srgbClr val="C00000"/>
                </a:solidFill>
                <a:cs typeface="Calibri" pitchFamily="34" charset="0"/>
              </a:rPr>
              <a:t>, or highly questionable</a:t>
            </a:r>
            <a:r>
              <a:rPr lang="en-US" dirty="0" smtClean="0">
                <a:solidFill>
                  <a:srgbClr val="0033CC"/>
                </a:solidFill>
                <a:cs typeface="Calibri" pitchFamily="34" charset="0"/>
              </a:rPr>
              <a:t>, if they originate from unlawful sources such as genetic material from unlawful animals such as pigs or dogs or produced in </a:t>
            </a:r>
            <a:r>
              <a:rPr lang="en-US" dirty="0" err="1" smtClean="0">
                <a:solidFill>
                  <a:srgbClr val="0033CC"/>
                </a:solidFill>
                <a:cs typeface="Calibri" pitchFamily="34" charset="0"/>
              </a:rPr>
              <a:t>Najis</a:t>
            </a:r>
            <a:r>
              <a:rPr lang="en-US" dirty="0" smtClean="0">
                <a:solidFill>
                  <a:srgbClr val="0033CC"/>
                </a:solidFill>
                <a:cs typeface="Calibri" pitchFamily="34" charset="0"/>
              </a:rPr>
              <a:t> medium.</a:t>
            </a:r>
            <a:endParaRPr lang="en-US" dirty="0">
              <a:solidFill>
                <a:srgbClr val="0033CC"/>
              </a:solidFill>
              <a:cs typeface="Calibri" pitchFamily="34" charset="0"/>
            </a:endParaRPr>
          </a:p>
        </p:txBody>
      </p:sp>
      <p:sp>
        <p:nvSpPr>
          <p:cNvPr id="8" name="Rectangle 7"/>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2" name="Picture 11"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13" name="TextBox 12"/>
          <p:cNvSpPr txBox="1"/>
          <p:nvPr/>
        </p:nvSpPr>
        <p:spPr>
          <a:xfrm>
            <a:off x="285720" y="6345816"/>
            <a:ext cx="2156360" cy="261610"/>
          </a:xfrm>
          <a:prstGeom prst="rect">
            <a:avLst/>
          </a:prstGeom>
          <a:noFill/>
        </p:spPr>
        <p:txBody>
          <a:bodyPr wrap="none" rtlCol="0">
            <a:spAutoFit/>
          </a:body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10884"/>
            <a:ext cx="7772400" cy="3204000"/>
          </a:xfrm>
        </p:spPr>
        <p:txBody>
          <a:bodyPr>
            <a:normAutofit fontScale="90000"/>
          </a:bodyPr>
          <a:lstStyle/>
          <a:p>
            <a:r>
              <a:rPr lang="en-IN" sz="1800" dirty="0" smtClean="0"/>
              <a:t>" </a:t>
            </a:r>
            <a:r>
              <a:rPr lang="en-IN" sz="1800" i="1" dirty="0" smtClean="0"/>
              <a:t>In The Name of Allah</a:t>
            </a:r>
            <a:r>
              <a:rPr lang="en-IN" sz="1800" dirty="0" smtClean="0"/>
              <a:t>, The Most Beneficent, The Most Merciful"</a:t>
            </a:r>
            <a:r>
              <a:rPr lang="en-IN" dirty="0" smtClean="0"/>
              <a:t> </a:t>
            </a:r>
            <a:br>
              <a:rPr lang="en-IN" dirty="0" smtClean="0"/>
            </a:br>
            <a:r>
              <a:rPr lang="en-US" dirty="0" smtClean="0">
                <a:solidFill>
                  <a:schemeClr val="tx1">
                    <a:lumMod val="65000"/>
                    <a:lumOff val="35000"/>
                  </a:schemeClr>
                </a:solidFill>
                <a:latin typeface="Century Gothic" pitchFamily="34" charset="0"/>
              </a:rPr>
              <a:t/>
            </a:r>
            <a:br>
              <a:rPr lang="en-US" dirty="0" smtClean="0">
                <a:solidFill>
                  <a:schemeClr val="tx1">
                    <a:lumMod val="65000"/>
                    <a:lumOff val="35000"/>
                  </a:schemeClr>
                </a:solidFill>
                <a:latin typeface="Century Gothic" pitchFamily="34" charset="0"/>
              </a:rPr>
            </a:br>
            <a:r>
              <a:rPr lang="en-US" dirty="0" smtClean="0">
                <a:solidFill>
                  <a:schemeClr val="tx1">
                    <a:lumMod val="65000"/>
                    <a:lumOff val="35000"/>
                  </a:schemeClr>
                </a:solidFill>
                <a:latin typeface="Century Gothic" pitchFamily="34" charset="0"/>
              </a:rPr>
              <a:t>What You Need To Know About </a:t>
            </a:r>
            <a:r>
              <a:rPr lang="en-US" sz="8000" dirty="0" err="1" smtClean="0">
                <a:solidFill>
                  <a:schemeClr val="tx1">
                    <a:lumMod val="65000"/>
                    <a:lumOff val="35000"/>
                  </a:schemeClr>
                </a:solidFill>
                <a:latin typeface="Century Gothic" pitchFamily="34" charset="0"/>
              </a:rPr>
              <a:t>Halal</a:t>
            </a:r>
            <a:r>
              <a:rPr lang="en-US" sz="8000" dirty="0" smtClean="0">
                <a:solidFill>
                  <a:schemeClr val="tx1">
                    <a:lumMod val="65000"/>
                    <a:lumOff val="35000"/>
                  </a:schemeClr>
                </a:solidFill>
                <a:latin typeface="Century Gothic" pitchFamily="34" charset="0"/>
              </a:rPr>
              <a:t/>
            </a:r>
            <a:br>
              <a:rPr lang="en-US" sz="8000" dirty="0" smtClean="0">
                <a:solidFill>
                  <a:schemeClr val="tx1">
                    <a:lumMod val="65000"/>
                    <a:lumOff val="35000"/>
                  </a:schemeClr>
                </a:solidFill>
                <a:latin typeface="Century Gothic" pitchFamily="34" charset="0"/>
              </a:rPr>
            </a:br>
            <a:r>
              <a:rPr lang="en-US" sz="3100" dirty="0" smtClean="0">
                <a:solidFill>
                  <a:schemeClr val="tx1">
                    <a:lumMod val="65000"/>
                    <a:lumOff val="35000"/>
                  </a:schemeClr>
                </a:solidFill>
                <a:latin typeface="Century Gothic" pitchFamily="34" charset="0"/>
              </a:rPr>
              <a:t/>
            </a:r>
            <a:br>
              <a:rPr lang="en-US" sz="3100" dirty="0" smtClean="0">
                <a:solidFill>
                  <a:schemeClr val="tx1">
                    <a:lumMod val="65000"/>
                    <a:lumOff val="35000"/>
                  </a:schemeClr>
                </a:solidFill>
                <a:latin typeface="Century Gothic" pitchFamily="34" charset="0"/>
              </a:rPr>
            </a:br>
            <a:r>
              <a:rPr lang="en-US" sz="2700" dirty="0" smtClean="0">
                <a:solidFill>
                  <a:schemeClr val="tx1">
                    <a:lumMod val="65000"/>
                    <a:lumOff val="35000"/>
                  </a:schemeClr>
                </a:solidFill>
                <a:latin typeface="Century Gothic" pitchFamily="34" charset="0"/>
              </a:rPr>
              <a:t>By: Dr. Hani M. Al-</a:t>
            </a:r>
            <a:r>
              <a:rPr lang="en-US" sz="2700" dirty="0" err="1" smtClean="0">
                <a:solidFill>
                  <a:schemeClr val="tx1">
                    <a:lumMod val="65000"/>
                    <a:lumOff val="35000"/>
                  </a:schemeClr>
                </a:solidFill>
                <a:latin typeface="Century Gothic" pitchFamily="34" charset="0"/>
              </a:rPr>
              <a:t>Mazeedi</a:t>
            </a:r>
            <a:endParaRPr lang="en-IN" dirty="0">
              <a:solidFill>
                <a:schemeClr val="tx1">
                  <a:lumMod val="65000"/>
                  <a:lumOff val="35000"/>
                </a:schemeClr>
              </a:solidFill>
              <a:latin typeface="Century Gothic" pitchFamily="34" charset="0"/>
            </a:endParaRP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20000"/>
          </a:xfrm>
        </p:spPr>
        <p:txBody>
          <a:bodyPr>
            <a:normAutofit fontScale="90000"/>
          </a:bodyPr>
          <a:lstStyle/>
          <a:p>
            <a:pPr algn="l"/>
            <a:r>
              <a:rPr lang="en-US" dirty="0" err="1" smtClean="0">
                <a:solidFill>
                  <a:schemeClr val="tx1">
                    <a:lumMod val="65000"/>
                    <a:lumOff val="35000"/>
                  </a:schemeClr>
                </a:solidFill>
                <a:cs typeface="Times New Roman" pitchFamily="18" charset="0"/>
              </a:rPr>
              <a:t>Istihala</a:t>
            </a:r>
            <a:endParaRPr lang="en-US" altLang="en-US" dirty="0">
              <a:solidFill>
                <a:schemeClr val="tx1">
                  <a:lumMod val="65000"/>
                  <a:lumOff val="35000"/>
                </a:schemeClr>
              </a:solidFill>
              <a:cs typeface="Calibri" pitchFamily="34" charset="0"/>
            </a:endParaRPr>
          </a:p>
        </p:txBody>
      </p:sp>
      <p:sp>
        <p:nvSpPr>
          <p:cNvPr id="3" name="Content Placeholder 2"/>
          <p:cNvSpPr>
            <a:spLocks noGrp="1"/>
          </p:cNvSpPr>
          <p:nvPr>
            <p:ph idx="1"/>
          </p:nvPr>
        </p:nvSpPr>
        <p:spPr/>
        <p:txBody>
          <a:bodyPr>
            <a:normAutofit fontScale="62500" lnSpcReduction="20000"/>
          </a:bodyPr>
          <a:lstStyle/>
          <a:p>
            <a:pPr algn="just">
              <a:lnSpc>
                <a:spcPct val="150000"/>
              </a:lnSpc>
              <a:buFont typeface="Courier New" pitchFamily="49" charset="0"/>
              <a:buChar char="o"/>
              <a:defRPr/>
            </a:pPr>
            <a:r>
              <a:rPr lang="en-GB" dirty="0" smtClean="0"/>
              <a:t> The original material in the pre-</a:t>
            </a:r>
            <a:r>
              <a:rPr lang="en-GB" dirty="0" err="1" smtClean="0"/>
              <a:t>Istihala</a:t>
            </a:r>
            <a:r>
              <a:rPr lang="en-GB" dirty="0" smtClean="0"/>
              <a:t> sate of </a:t>
            </a:r>
            <a:r>
              <a:rPr lang="en-GB" dirty="0" err="1" smtClean="0"/>
              <a:t>Najis</a:t>
            </a:r>
            <a:r>
              <a:rPr lang="en-GB" dirty="0" smtClean="0"/>
              <a:t> raw material still exists in the final assumed </a:t>
            </a:r>
            <a:r>
              <a:rPr lang="en-GB" dirty="0" err="1" smtClean="0"/>
              <a:t>Istihala</a:t>
            </a:r>
            <a:r>
              <a:rPr lang="en-GB" dirty="0" smtClean="0"/>
              <a:t> end product. This can be explained scientifically based on the chemical composition of both products, i.e. the raw and end product.</a:t>
            </a:r>
          </a:p>
          <a:p>
            <a:pPr algn="just">
              <a:lnSpc>
                <a:spcPct val="150000"/>
              </a:lnSpc>
              <a:buFont typeface="Courier New" pitchFamily="49" charset="0"/>
              <a:buChar char="o"/>
              <a:defRPr/>
            </a:pPr>
            <a:r>
              <a:rPr lang="en-GB" dirty="0" smtClean="0"/>
              <a:t> </a:t>
            </a:r>
            <a:r>
              <a:rPr lang="en-GB" dirty="0" err="1" smtClean="0"/>
              <a:t>Haram</a:t>
            </a:r>
            <a:r>
              <a:rPr lang="en-GB" dirty="0" smtClean="0"/>
              <a:t> materials if known as such are not allowed to be used for any purpose under normal circumstances.</a:t>
            </a:r>
          </a:p>
          <a:p>
            <a:pPr algn="just">
              <a:lnSpc>
                <a:spcPct val="150000"/>
              </a:lnSpc>
              <a:buFont typeface="Courier New" pitchFamily="49" charset="0"/>
              <a:buChar char="o"/>
              <a:defRPr/>
            </a:pPr>
            <a:r>
              <a:rPr lang="en-US" dirty="0" smtClean="0">
                <a:cs typeface="Simplified Arabic" pitchFamily="18" charset="-78"/>
              </a:rPr>
              <a:t> It is not allowed to use </a:t>
            </a:r>
            <a:r>
              <a:rPr lang="en-US" dirty="0" err="1" smtClean="0">
                <a:cs typeface="Simplified Arabic" pitchFamily="18" charset="-78"/>
              </a:rPr>
              <a:t>Istihala</a:t>
            </a:r>
            <a:r>
              <a:rPr lang="en-US" dirty="0" smtClean="0">
                <a:cs typeface="Simplified Arabic" pitchFamily="18" charset="-78"/>
              </a:rPr>
              <a:t> as a mean of </a:t>
            </a:r>
            <a:r>
              <a:rPr lang="en-US" dirty="0" err="1" smtClean="0">
                <a:cs typeface="Simplified Arabic" pitchFamily="18" charset="-78"/>
              </a:rPr>
              <a:t>Halalness</a:t>
            </a:r>
            <a:r>
              <a:rPr lang="en-US" dirty="0" smtClean="0">
                <a:cs typeface="Simplified Arabic" pitchFamily="18" charset="-78"/>
              </a:rPr>
              <a:t>/or </a:t>
            </a:r>
            <a:r>
              <a:rPr lang="en-US" dirty="0" err="1" smtClean="0">
                <a:cs typeface="Simplified Arabic" pitchFamily="18" charset="-78"/>
              </a:rPr>
              <a:t>Tahara</a:t>
            </a:r>
            <a:r>
              <a:rPr lang="en-US" dirty="0" smtClean="0">
                <a:cs typeface="Simplified Arabic" pitchFamily="18" charset="-78"/>
              </a:rPr>
              <a:t>.</a:t>
            </a:r>
          </a:p>
          <a:p>
            <a:pPr algn="just">
              <a:lnSpc>
                <a:spcPct val="150000"/>
              </a:lnSpc>
              <a:buFont typeface="Courier New" pitchFamily="49" charset="0"/>
              <a:buChar char="o"/>
              <a:defRPr/>
            </a:pPr>
            <a:r>
              <a:rPr lang="en-US" dirty="0" smtClean="0">
                <a:cs typeface="Simplified Arabic" pitchFamily="18" charset="-78"/>
              </a:rPr>
              <a:t> </a:t>
            </a:r>
            <a:r>
              <a:rPr lang="en-US" dirty="0" err="1" smtClean="0">
                <a:cs typeface="Simplified Arabic" pitchFamily="18" charset="-78"/>
              </a:rPr>
              <a:t>Halal</a:t>
            </a:r>
            <a:r>
              <a:rPr lang="en-US" dirty="0" smtClean="0">
                <a:cs typeface="Simplified Arabic" pitchFamily="18" charset="-78"/>
              </a:rPr>
              <a:t> standardization/certification shall not be based upon </a:t>
            </a:r>
            <a:r>
              <a:rPr lang="en-US" dirty="0" err="1" smtClean="0">
                <a:cs typeface="Simplified Arabic" pitchFamily="18" charset="-78"/>
              </a:rPr>
              <a:t>Istihala</a:t>
            </a:r>
            <a:r>
              <a:rPr lang="en-US" dirty="0" smtClean="0">
                <a:cs typeface="Simplified Arabic" pitchFamily="18" charset="-78"/>
              </a:rPr>
              <a:t>.</a:t>
            </a:r>
          </a:p>
          <a:p>
            <a:pPr algn="just">
              <a:lnSpc>
                <a:spcPct val="150000"/>
              </a:lnSpc>
              <a:buFont typeface="Courier New" pitchFamily="49" charset="0"/>
              <a:buChar char="o"/>
              <a:defRPr/>
            </a:pPr>
            <a:r>
              <a:rPr lang="en-GB" dirty="0" smtClean="0"/>
              <a:t> Orders of Allah almighty are their to follow and not to go around them under tricked explanations.</a:t>
            </a:r>
            <a:endParaRPr lang="en-US" dirty="0">
              <a:cs typeface="Simplified Arabic" pitchFamily="18" charset="-78"/>
            </a:endParaRPr>
          </a:p>
        </p:txBody>
      </p:sp>
      <p:sp>
        <p:nvSpPr>
          <p:cNvPr id="8" name="Rectangle 7"/>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2" name="Picture 11"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13" name="TextBox 12"/>
          <p:cNvSpPr txBox="1"/>
          <p:nvPr/>
        </p:nvSpPr>
        <p:spPr>
          <a:xfrm>
            <a:off x="285720" y="6345816"/>
            <a:ext cx="2156360" cy="261610"/>
          </a:xfrm>
          <a:prstGeom prst="rect">
            <a:avLst/>
          </a:prstGeom>
          <a:noFill/>
        </p:spPr>
        <p:txBody>
          <a:bodyPr wrap="none" rtlCol="0">
            <a:spAutoFit/>
          </a:body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20000"/>
          </a:xfrm>
        </p:spPr>
        <p:txBody>
          <a:bodyPr>
            <a:noAutofit/>
          </a:bodyPr>
          <a:lstStyle/>
          <a:p>
            <a:pPr algn="l">
              <a:lnSpc>
                <a:spcPct val="150000"/>
              </a:lnSpc>
            </a:pPr>
            <a:r>
              <a:rPr lang="en-US" sz="2000" b="1" dirty="0" smtClean="0">
                <a:solidFill>
                  <a:schemeClr val="tx1">
                    <a:lumMod val="65000"/>
                    <a:lumOff val="35000"/>
                  </a:schemeClr>
                </a:solidFill>
                <a:cs typeface="Calibri" pitchFamily="34" charset="0"/>
              </a:rPr>
              <a:t>Updates on Processes and Ingredients from </a:t>
            </a:r>
            <a:r>
              <a:rPr lang="en-US" sz="2000" b="1" dirty="0" err="1" smtClean="0">
                <a:solidFill>
                  <a:schemeClr val="tx1">
                    <a:lumMod val="65000"/>
                    <a:lumOff val="35000"/>
                  </a:schemeClr>
                </a:solidFill>
                <a:cs typeface="Calibri" pitchFamily="34" charset="0"/>
              </a:rPr>
              <a:t>Halal</a:t>
            </a:r>
            <a:r>
              <a:rPr lang="en-US" sz="2000" b="1" dirty="0" smtClean="0">
                <a:solidFill>
                  <a:schemeClr val="tx1">
                    <a:lumMod val="65000"/>
                    <a:lumOff val="35000"/>
                  </a:schemeClr>
                </a:solidFill>
                <a:cs typeface="Calibri" pitchFamily="34" charset="0"/>
              </a:rPr>
              <a:t> Control Perspectives</a:t>
            </a:r>
            <a:endParaRPr lang="en-US" sz="2000" b="1" dirty="0">
              <a:solidFill>
                <a:schemeClr val="tx1">
                  <a:lumMod val="65000"/>
                  <a:lumOff val="35000"/>
                </a:schemeClr>
              </a:solidFill>
              <a:cs typeface="Calibri" pitchFamily="34" charset="0"/>
            </a:endParaRPr>
          </a:p>
        </p:txBody>
      </p:sp>
      <p:sp>
        <p:nvSpPr>
          <p:cNvPr id="3" name="Content Placeholder 2"/>
          <p:cNvSpPr>
            <a:spLocks noGrp="1"/>
          </p:cNvSpPr>
          <p:nvPr>
            <p:ph idx="1"/>
          </p:nvPr>
        </p:nvSpPr>
        <p:spPr/>
        <p:txBody>
          <a:bodyPr>
            <a:normAutofit fontScale="55000" lnSpcReduction="20000"/>
          </a:bodyPr>
          <a:lstStyle/>
          <a:p>
            <a:pPr marL="609600" indent="-609600" algn="just" eaLnBrk="0" hangingPunct="0">
              <a:lnSpc>
                <a:spcPct val="150000"/>
              </a:lnSpc>
              <a:buFontTx/>
              <a:buAutoNum type="arabicPeriod"/>
            </a:pPr>
            <a:r>
              <a:rPr lang="en-US" dirty="0" err="1" smtClean="0">
                <a:cs typeface="Calibri" pitchFamily="34" charset="0"/>
              </a:rPr>
              <a:t>Halal</a:t>
            </a:r>
            <a:r>
              <a:rPr lang="en-US" dirty="0" smtClean="0">
                <a:cs typeface="Calibri" pitchFamily="34" charset="0"/>
              </a:rPr>
              <a:t> certification in non Muslim countries is very difficult because of wide use of pork, pork  by-products, non-</a:t>
            </a:r>
            <a:r>
              <a:rPr lang="en-US" dirty="0" err="1" smtClean="0">
                <a:cs typeface="Calibri" pitchFamily="34" charset="0"/>
              </a:rPr>
              <a:t>Halal</a:t>
            </a:r>
            <a:r>
              <a:rPr lang="en-US" dirty="0" smtClean="0">
                <a:cs typeface="Calibri" pitchFamily="34" charset="0"/>
              </a:rPr>
              <a:t> meat or their by-products, ethyl alcohol or liquor in food and non-food products.</a:t>
            </a:r>
            <a:endParaRPr lang="ar-KW" dirty="0" smtClean="0"/>
          </a:p>
          <a:p>
            <a:pPr marL="609600" indent="-609600" algn="just" eaLnBrk="0" hangingPunct="0">
              <a:lnSpc>
                <a:spcPct val="150000"/>
              </a:lnSpc>
              <a:buFontTx/>
              <a:buAutoNum type="arabicPeriod"/>
            </a:pPr>
            <a:r>
              <a:rPr lang="en-US" dirty="0" err="1" smtClean="0">
                <a:cs typeface="Calibri" pitchFamily="34" charset="0"/>
              </a:rPr>
              <a:t>Halal</a:t>
            </a:r>
            <a:r>
              <a:rPr lang="en-US" dirty="0" smtClean="0">
                <a:cs typeface="Calibri" pitchFamily="34" charset="0"/>
              </a:rPr>
              <a:t> can be best controlled by observing </a:t>
            </a:r>
            <a:r>
              <a:rPr lang="en-US" dirty="0" err="1" smtClean="0">
                <a:cs typeface="Calibri" pitchFamily="34" charset="0"/>
              </a:rPr>
              <a:t>Halal</a:t>
            </a:r>
            <a:r>
              <a:rPr lang="en-US" dirty="0" smtClean="0">
                <a:cs typeface="Calibri" pitchFamily="34" charset="0"/>
              </a:rPr>
              <a:t> practices and </a:t>
            </a:r>
            <a:r>
              <a:rPr lang="en-US" dirty="0" err="1" smtClean="0">
                <a:cs typeface="Calibri" pitchFamily="34" charset="0"/>
              </a:rPr>
              <a:t>Halal</a:t>
            </a:r>
            <a:r>
              <a:rPr lang="en-US" dirty="0" smtClean="0">
                <a:cs typeface="Calibri" pitchFamily="34" charset="0"/>
              </a:rPr>
              <a:t> analyses. </a:t>
            </a:r>
          </a:p>
          <a:p>
            <a:pPr marL="609600" indent="-609600" algn="just" eaLnBrk="0" hangingPunct="0">
              <a:lnSpc>
                <a:spcPct val="150000"/>
              </a:lnSpc>
              <a:buFontTx/>
              <a:buAutoNum type="arabicPeriod"/>
            </a:pPr>
            <a:r>
              <a:rPr lang="en-US" dirty="0" smtClean="0">
                <a:cs typeface="Calibri" pitchFamily="34" charset="0"/>
              </a:rPr>
              <a:t>Adulteration and contamination by non-</a:t>
            </a:r>
            <a:r>
              <a:rPr lang="en-US" dirty="0" err="1" smtClean="0">
                <a:cs typeface="Calibri" pitchFamily="34" charset="0"/>
              </a:rPr>
              <a:t>Halal</a:t>
            </a:r>
            <a:r>
              <a:rPr lang="en-US" dirty="0" smtClean="0">
                <a:cs typeface="Calibri" pitchFamily="34" charset="0"/>
              </a:rPr>
              <a:t> components are major concern in food processing, cosmetics and pharmaceuticals.</a:t>
            </a:r>
          </a:p>
          <a:p>
            <a:pPr marL="609600" indent="-609600" algn="just" eaLnBrk="0" hangingPunct="0">
              <a:lnSpc>
                <a:spcPct val="150000"/>
              </a:lnSpc>
              <a:buFontTx/>
              <a:buAutoNum type="arabicPeriod"/>
            </a:pPr>
            <a:r>
              <a:rPr lang="en-US" dirty="0" err="1" smtClean="0">
                <a:cs typeface="Calibri" pitchFamily="34" charset="0"/>
              </a:rPr>
              <a:t>Halal</a:t>
            </a:r>
            <a:r>
              <a:rPr lang="en-US" dirty="0" smtClean="0">
                <a:cs typeface="Calibri" pitchFamily="34" charset="0"/>
              </a:rPr>
              <a:t> stake holders need to understand specific needs of </a:t>
            </a:r>
            <a:r>
              <a:rPr lang="en-US" dirty="0" err="1" smtClean="0">
                <a:cs typeface="Calibri" pitchFamily="34" charset="0"/>
              </a:rPr>
              <a:t>Halal</a:t>
            </a:r>
            <a:r>
              <a:rPr lang="en-US" dirty="0" smtClean="0">
                <a:cs typeface="Calibri" pitchFamily="34" charset="0"/>
              </a:rPr>
              <a:t> in products and services to meet requirements of </a:t>
            </a:r>
            <a:r>
              <a:rPr lang="en-US" dirty="0" err="1" smtClean="0">
                <a:cs typeface="Calibri" pitchFamily="34" charset="0"/>
              </a:rPr>
              <a:t>Halal</a:t>
            </a:r>
            <a:r>
              <a:rPr lang="en-US" dirty="0" smtClean="0">
                <a:cs typeface="Calibri" pitchFamily="34" charset="0"/>
              </a:rPr>
              <a:t> markets.</a:t>
            </a:r>
          </a:p>
          <a:p>
            <a:pPr marL="609600" indent="-609600" algn="just" eaLnBrk="0" hangingPunct="0">
              <a:lnSpc>
                <a:spcPct val="150000"/>
              </a:lnSpc>
              <a:buFontTx/>
              <a:buAutoNum type="arabicPeriod"/>
            </a:pPr>
            <a:r>
              <a:rPr lang="en-MY" dirty="0" smtClean="0">
                <a:cs typeface="Calibri" pitchFamily="34" charset="0"/>
              </a:rPr>
              <a:t>Many non-</a:t>
            </a:r>
            <a:r>
              <a:rPr lang="en-MY" dirty="0" err="1" smtClean="0">
                <a:cs typeface="Calibri" pitchFamily="34" charset="0"/>
              </a:rPr>
              <a:t>Halal</a:t>
            </a:r>
            <a:r>
              <a:rPr lang="en-MY" dirty="0" smtClean="0">
                <a:cs typeface="Calibri" pitchFamily="34" charset="0"/>
              </a:rPr>
              <a:t> ingredients can be replaced by alternative </a:t>
            </a:r>
            <a:r>
              <a:rPr lang="en-MY" dirty="0" err="1" smtClean="0">
                <a:cs typeface="Calibri" pitchFamily="34" charset="0"/>
              </a:rPr>
              <a:t>Halal</a:t>
            </a:r>
            <a:r>
              <a:rPr lang="en-MY" dirty="0" smtClean="0">
                <a:cs typeface="Calibri" pitchFamily="34" charset="0"/>
              </a:rPr>
              <a:t> ingredients that have been proven to be as good or even better. </a:t>
            </a:r>
            <a:endParaRPr lang="en-MY" dirty="0">
              <a:cs typeface="Calibri" pitchFamily="34" charset="0"/>
            </a:endParaRPr>
          </a:p>
        </p:txBody>
      </p:sp>
      <p:sp>
        <p:nvSpPr>
          <p:cNvPr id="8" name="Rectangle 7"/>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2" name="Picture 11"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13" name="TextBox 12"/>
          <p:cNvSpPr txBox="1"/>
          <p:nvPr/>
        </p:nvSpPr>
        <p:spPr>
          <a:xfrm>
            <a:off x="285720" y="6345816"/>
            <a:ext cx="2156360" cy="261610"/>
          </a:xfrm>
          <a:prstGeom prst="rect">
            <a:avLst/>
          </a:prstGeom>
          <a:noFill/>
        </p:spPr>
        <p:txBody>
          <a:bodyPr wrap="none" rtlCol="0">
            <a:spAutoFit/>
          </a:body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20000"/>
          </a:xfrm>
        </p:spPr>
        <p:txBody>
          <a:bodyPr>
            <a:normAutofit/>
          </a:bodyPr>
          <a:lstStyle/>
          <a:p>
            <a:pPr algn="l"/>
            <a:r>
              <a:rPr lang="en-US" sz="3200" kern="0" dirty="0" smtClean="0">
                <a:solidFill>
                  <a:schemeClr val="tx1">
                    <a:lumMod val="65000"/>
                    <a:lumOff val="35000"/>
                  </a:schemeClr>
                </a:solidFill>
                <a:cs typeface="Times New Roman" pitchFamily="18"/>
              </a:rPr>
              <a:t>A glance on Traceability in </a:t>
            </a:r>
            <a:r>
              <a:rPr lang="en-US" sz="3200" kern="0" dirty="0" err="1" smtClean="0">
                <a:solidFill>
                  <a:schemeClr val="tx1">
                    <a:lumMod val="65000"/>
                    <a:lumOff val="35000"/>
                  </a:schemeClr>
                </a:solidFill>
                <a:cs typeface="Times New Roman" pitchFamily="18"/>
              </a:rPr>
              <a:t>Halal</a:t>
            </a:r>
            <a:r>
              <a:rPr lang="en-US" sz="3200" kern="0" dirty="0" smtClean="0">
                <a:solidFill>
                  <a:schemeClr val="tx1">
                    <a:lumMod val="65000"/>
                    <a:lumOff val="35000"/>
                  </a:schemeClr>
                </a:solidFill>
                <a:cs typeface="Times New Roman" pitchFamily="18"/>
              </a:rPr>
              <a:t> Products</a:t>
            </a:r>
            <a:endParaRPr lang="en-IN" sz="3200" dirty="0">
              <a:solidFill>
                <a:schemeClr val="tx1">
                  <a:lumMod val="65000"/>
                  <a:lumOff val="35000"/>
                </a:schemeClr>
              </a:solidFill>
            </a:endParaRPr>
          </a:p>
        </p:txBody>
      </p:sp>
      <p:sp>
        <p:nvSpPr>
          <p:cNvPr id="3" name="Content Placeholder 2"/>
          <p:cNvSpPr>
            <a:spLocks noGrp="1"/>
          </p:cNvSpPr>
          <p:nvPr>
            <p:ph idx="1"/>
          </p:nvPr>
        </p:nvSpPr>
        <p:spPr/>
        <p:txBody>
          <a:bodyPr>
            <a:normAutofit fontScale="77500" lnSpcReduction="20000"/>
          </a:bodyPr>
          <a:lstStyle/>
          <a:p>
            <a:pPr algn="just">
              <a:lnSpc>
                <a:spcPct val="200000"/>
              </a:lnSpc>
              <a:spcBef>
                <a:spcPts val="600"/>
              </a:spcBef>
              <a:buNone/>
              <a:tabLst>
                <a:tab pos="0" algn="l"/>
              </a:tabLst>
            </a:pPr>
            <a:r>
              <a:rPr lang="en-GB" altLang="en-US" dirty="0" smtClean="0">
                <a:solidFill>
                  <a:srgbClr val="000000"/>
                </a:solidFill>
                <a:cs typeface="Calibri" pitchFamily="34" charset="0"/>
              </a:rPr>
              <a:t>Stating that a meat or a processed product or a </a:t>
            </a:r>
            <a:r>
              <a:rPr lang="en-GB" altLang="en-US" dirty="0" err="1" smtClean="0">
                <a:solidFill>
                  <a:srgbClr val="000000"/>
                </a:solidFill>
                <a:cs typeface="Calibri" pitchFamily="34" charset="0"/>
              </a:rPr>
              <a:t>Halal</a:t>
            </a:r>
            <a:r>
              <a:rPr lang="en-GB" altLang="en-US" dirty="0" smtClean="0">
                <a:solidFill>
                  <a:srgbClr val="000000"/>
                </a:solidFill>
                <a:cs typeface="Calibri" pitchFamily="34" charset="0"/>
              </a:rPr>
              <a:t> service is </a:t>
            </a:r>
            <a:r>
              <a:rPr lang="en-GB" altLang="en-US" dirty="0" err="1" smtClean="0">
                <a:solidFill>
                  <a:srgbClr val="000000"/>
                </a:solidFill>
                <a:cs typeface="Calibri" pitchFamily="34" charset="0"/>
              </a:rPr>
              <a:t>Halal</a:t>
            </a:r>
            <a:r>
              <a:rPr lang="en-GB" altLang="en-US" dirty="0" smtClean="0">
                <a:solidFill>
                  <a:srgbClr val="000000"/>
                </a:solidFill>
                <a:cs typeface="Calibri" pitchFamily="34" charset="0"/>
              </a:rPr>
              <a:t> without a legitimate base such as Traceability or </a:t>
            </a:r>
            <a:r>
              <a:rPr lang="en-GB" altLang="en-US" dirty="0" err="1" smtClean="0">
                <a:solidFill>
                  <a:srgbClr val="000000"/>
                </a:solidFill>
                <a:cs typeface="Calibri" pitchFamily="34" charset="0"/>
              </a:rPr>
              <a:t>Halal</a:t>
            </a:r>
            <a:r>
              <a:rPr lang="en-GB" altLang="en-US" dirty="0" smtClean="0">
                <a:solidFill>
                  <a:srgbClr val="000000"/>
                </a:solidFill>
                <a:cs typeface="Calibri" pitchFamily="34" charset="0"/>
              </a:rPr>
              <a:t> analysis from an independent accredited </a:t>
            </a:r>
            <a:r>
              <a:rPr lang="en-GB" altLang="en-US" dirty="0" err="1" smtClean="0">
                <a:solidFill>
                  <a:srgbClr val="000000"/>
                </a:solidFill>
                <a:cs typeface="Calibri" pitchFamily="34" charset="0"/>
              </a:rPr>
              <a:t>Halal</a:t>
            </a:r>
            <a:r>
              <a:rPr lang="en-GB" altLang="en-US" dirty="0" smtClean="0">
                <a:solidFill>
                  <a:srgbClr val="000000"/>
                </a:solidFill>
                <a:cs typeface="Calibri" pitchFamily="34" charset="0"/>
              </a:rPr>
              <a:t> certifying body or from an independent accredited </a:t>
            </a:r>
            <a:r>
              <a:rPr lang="en-GB" altLang="en-US" dirty="0" err="1" smtClean="0">
                <a:solidFill>
                  <a:srgbClr val="000000"/>
                </a:solidFill>
                <a:cs typeface="Calibri" pitchFamily="34" charset="0"/>
              </a:rPr>
              <a:t>Halal</a:t>
            </a:r>
            <a:r>
              <a:rPr lang="en-GB" altLang="en-US" dirty="0" smtClean="0">
                <a:solidFill>
                  <a:srgbClr val="000000"/>
                </a:solidFill>
                <a:cs typeface="Calibri" pitchFamily="34" charset="0"/>
              </a:rPr>
              <a:t> test laboratory  alone is not accepted.</a:t>
            </a:r>
            <a:endParaRPr lang="ar-KW" altLang="en-US" dirty="0">
              <a:cs typeface="Times New Roman" pitchFamily="18" charset="0"/>
            </a:endParaRPr>
          </a:p>
        </p:txBody>
      </p:sp>
      <p:sp>
        <p:nvSpPr>
          <p:cNvPr id="8" name="Rectangle 7"/>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2" name="Picture 11"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13" name="TextBox 12"/>
          <p:cNvSpPr txBox="1"/>
          <p:nvPr/>
        </p:nvSpPr>
        <p:spPr>
          <a:xfrm>
            <a:off x="285720" y="6345816"/>
            <a:ext cx="2156360" cy="261610"/>
          </a:xfrm>
          <a:prstGeom prst="rect">
            <a:avLst/>
          </a:prstGeom>
          <a:noFill/>
        </p:spPr>
        <p:txBody>
          <a:bodyPr wrap="none" rtlCol="0">
            <a:spAutoFit/>
          </a:body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20000"/>
          </a:xfrm>
        </p:spPr>
        <p:txBody>
          <a:bodyPr>
            <a:noAutofit/>
          </a:bodyPr>
          <a:lstStyle/>
          <a:p>
            <a:pPr algn="l"/>
            <a:r>
              <a:rPr lang="el-GR" altLang="en-US" sz="2000" b="1" dirty="0" smtClean="0">
                <a:solidFill>
                  <a:schemeClr val="tx1">
                    <a:lumMod val="65000"/>
                    <a:lumOff val="35000"/>
                  </a:schemeClr>
                </a:solidFill>
                <a:cs typeface="Times New Roman" pitchFamily="18" charset="0"/>
              </a:rPr>
              <a:t>Skills in Controlling Critical Points in the Halal Industry and its Services </a:t>
            </a:r>
            <a:endParaRPr lang="en-IN" sz="2000" dirty="0">
              <a:solidFill>
                <a:schemeClr val="tx1">
                  <a:lumMod val="65000"/>
                  <a:lumOff val="35000"/>
                </a:schemeClr>
              </a:solidFill>
            </a:endParaRPr>
          </a:p>
        </p:txBody>
      </p:sp>
      <p:sp>
        <p:nvSpPr>
          <p:cNvPr id="3" name="Content Placeholder 2"/>
          <p:cNvSpPr>
            <a:spLocks noGrp="1"/>
          </p:cNvSpPr>
          <p:nvPr>
            <p:ph idx="1"/>
          </p:nvPr>
        </p:nvSpPr>
        <p:spPr/>
        <p:txBody>
          <a:bodyPr>
            <a:normAutofit/>
          </a:bodyPr>
          <a:lstStyle/>
          <a:p>
            <a:pPr algn="just">
              <a:lnSpc>
                <a:spcPct val="150000"/>
              </a:lnSpc>
              <a:spcBef>
                <a:spcPts val="600"/>
              </a:spcBef>
              <a:buNone/>
            </a:pPr>
            <a:r>
              <a:rPr lang="en-GB" altLang="en-US" sz="2400" dirty="0" err="1" smtClean="0">
                <a:solidFill>
                  <a:srgbClr val="000000"/>
                </a:solidFill>
                <a:cs typeface="Times New Roman" pitchFamily="18" charset="0"/>
              </a:rPr>
              <a:t>Halal</a:t>
            </a:r>
            <a:r>
              <a:rPr lang="en-GB" altLang="en-US" sz="2400" dirty="0" smtClean="0">
                <a:solidFill>
                  <a:srgbClr val="000000"/>
                </a:solidFill>
                <a:cs typeface="Times New Roman" pitchFamily="18" charset="0"/>
              </a:rPr>
              <a:t> certification based on identifying potential Hazards of religious nature within the </a:t>
            </a:r>
            <a:r>
              <a:rPr lang="en-GB" altLang="en-US" sz="2400" dirty="0" err="1" smtClean="0">
                <a:solidFill>
                  <a:srgbClr val="000000"/>
                </a:solidFill>
                <a:cs typeface="Times New Roman" pitchFamily="18" charset="0"/>
              </a:rPr>
              <a:t>Halal</a:t>
            </a:r>
            <a:r>
              <a:rPr lang="en-GB" altLang="en-US" sz="2400" dirty="0" smtClean="0">
                <a:solidFill>
                  <a:srgbClr val="000000"/>
                </a:solidFill>
                <a:cs typeface="Times New Roman" pitchFamily="18" charset="0"/>
              </a:rPr>
              <a:t> chain will maximize the efficiency of </a:t>
            </a:r>
            <a:r>
              <a:rPr lang="en-GB" altLang="en-US" sz="2400" dirty="0" err="1" smtClean="0">
                <a:solidFill>
                  <a:srgbClr val="000000"/>
                </a:solidFill>
                <a:cs typeface="Times New Roman" pitchFamily="18" charset="0"/>
              </a:rPr>
              <a:t>Halal</a:t>
            </a:r>
            <a:r>
              <a:rPr lang="en-GB" altLang="en-US" sz="2400" dirty="0" smtClean="0">
                <a:solidFill>
                  <a:srgbClr val="000000"/>
                </a:solidFill>
                <a:cs typeface="Times New Roman" pitchFamily="18" charset="0"/>
              </a:rPr>
              <a:t> control.  </a:t>
            </a:r>
            <a:endParaRPr lang="ar-KW" altLang="en-US" sz="2400" dirty="0">
              <a:cs typeface="Times New Roman" pitchFamily="18" charset="0"/>
            </a:endParaRPr>
          </a:p>
        </p:txBody>
      </p:sp>
      <p:sp>
        <p:nvSpPr>
          <p:cNvPr id="8" name="Rectangle 7"/>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2" name="Picture 11"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13" name="TextBox 12"/>
          <p:cNvSpPr txBox="1"/>
          <p:nvPr/>
        </p:nvSpPr>
        <p:spPr>
          <a:xfrm>
            <a:off x="285720" y="6345816"/>
            <a:ext cx="2156360" cy="261610"/>
          </a:xfrm>
          <a:prstGeom prst="rect">
            <a:avLst/>
          </a:prstGeom>
          <a:noFill/>
        </p:spPr>
        <p:txBody>
          <a:bodyPr wrap="none" rtlCol="0">
            <a:spAutoFit/>
          </a:body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20000"/>
          </a:xfrm>
        </p:spPr>
        <p:txBody>
          <a:bodyPr>
            <a:noAutofit/>
          </a:bodyPr>
          <a:lstStyle/>
          <a:p>
            <a:pPr algn="l">
              <a:lnSpc>
                <a:spcPct val="150000"/>
              </a:lnSpc>
            </a:pPr>
            <a:r>
              <a:rPr lang="en-US" sz="2000" b="1" dirty="0" smtClean="0">
                <a:solidFill>
                  <a:schemeClr val="tx1">
                    <a:lumMod val="65000"/>
                    <a:lumOff val="35000"/>
                  </a:schemeClr>
                </a:solidFill>
                <a:cs typeface="Times New Roman" pitchFamily="18" charset="0"/>
              </a:rPr>
              <a:t>An overview on international </a:t>
            </a:r>
            <a:r>
              <a:rPr lang="en-US" sz="2000" b="1" dirty="0" err="1" smtClean="0">
                <a:solidFill>
                  <a:schemeClr val="tx1">
                    <a:lumMod val="65000"/>
                    <a:lumOff val="35000"/>
                  </a:schemeClr>
                </a:solidFill>
                <a:cs typeface="Times New Roman" pitchFamily="18" charset="0"/>
              </a:rPr>
              <a:t>Halal</a:t>
            </a:r>
            <a:r>
              <a:rPr lang="en-US" sz="2000" b="1" dirty="0" smtClean="0">
                <a:solidFill>
                  <a:schemeClr val="tx1">
                    <a:lumMod val="65000"/>
                    <a:lumOff val="35000"/>
                  </a:schemeClr>
                </a:solidFill>
                <a:cs typeface="Times New Roman" pitchFamily="18" charset="0"/>
              </a:rPr>
              <a:t> standards: Pitfalls in </a:t>
            </a:r>
            <a:r>
              <a:rPr lang="en-US" sz="2000" b="1" dirty="0" err="1" smtClean="0">
                <a:solidFill>
                  <a:schemeClr val="tx1">
                    <a:lumMod val="65000"/>
                    <a:lumOff val="35000"/>
                  </a:schemeClr>
                </a:solidFill>
                <a:cs typeface="Times New Roman" pitchFamily="18" charset="0"/>
              </a:rPr>
              <a:t>Halal</a:t>
            </a:r>
            <a:r>
              <a:rPr lang="en-US" sz="2000" b="1" dirty="0" smtClean="0">
                <a:solidFill>
                  <a:schemeClr val="tx1">
                    <a:lumMod val="65000"/>
                    <a:lumOff val="35000"/>
                  </a:schemeClr>
                </a:solidFill>
                <a:cs typeface="Times New Roman" pitchFamily="18" charset="0"/>
              </a:rPr>
              <a:t> standards</a:t>
            </a:r>
            <a:endParaRPr lang="en-US" sz="2000" b="1" dirty="0">
              <a:solidFill>
                <a:schemeClr val="tx1">
                  <a:lumMod val="65000"/>
                  <a:lumOff val="35000"/>
                </a:schemeClr>
              </a:solidFill>
              <a:cs typeface="Times New Roman" pitchFamily="18" charset="0"/>
            </a:endParaRPr>
          </a:p>
        </p:txBody>
      </p:sp>
      <p:sp>
        <p:nvSpPr>
          <p:cNvPr id="3" name="Content Placeholder 2"/>
          <p:cNvSpPr>
            <a:spLocks noGrp="1"/>
          </p:cNvSpPr>
          <p:nvPr>
            <p:ph idx="1"/>
          </p:nvPr>
        </p:nvSpPr>
        <p:spPr/>
        <p:txBody>
          <a:bodyPr>
            <a:normAutofit fontScale="62500" lnSpcReduction="20000"/>
          </a:bodyPr>
          <a:lstStyle/>
          <a:p>
            <a:pPr algn="just">
              <a:lnSpc>
                <a:spcPct val="150000"/>
              </a:lnSpc>
              <a:spcBef>
                <a:spcPts val="600"/>
              </a:spcBef>
              <a:buFont typeface="Courier New" pitchFamily="49" charset="0"/>
              <a:buChar char="o"/>
            </a:pPr>
            <a:r>
              <a:rPr lang="en-US" altLang="en-US" dirty="0" smtClean="0">
                <a:cs typeface="Times New Roman" pitchFamily="18" charset="0"/>
              </a:rPr>
              <a:t> International </a:t>
            </a:r>
            <a:r>
              <a:rPr lang="en-US" altLang="en-US" dirty="0" err="1" smtClean="0">
                <a:cs typeface="Times New Roman" pitchFamily="18" charset="0"/>
              </a:rPr>
              <a:t>Halal</a:t>
            </a:r>
            <a:r>
              <a:rPr lang="en-US" altLang="en-US" dirty="0" smtClean="0">
                <a:cs typeface="Times New Roman" pitchFamily="18" charset="0"/>
              </a:rPr>
              <a:t> standards in their </a:t>
            </a:r>
            <a:r>
              <a:rPr lang="en-US" altLang="en-US" b="1" u="sng" dirty="0" smtClean="0">
                <a:cs typeface="Times New Roman" pitchFamily="18" charset="0"/>
              </a:rPr>
              <a:t>general</a:t>
            </a:r>
            <a:r>
              <a:rPr lang="en-US" altLang="en-US" dirty="0" smtClean="0">
                <a:cs typeface="Times New Roman" pitchFamily="18" charset="0"/>
              </a:rPr>
              <a:t> requirements have the claim of protecting Muslim consumers, however, if read carefully one will find  in these standards requirements that mainly aim to protect the interest of western trade and industry of food and non-food items among Muslim consumers under the umbrella of </a:t>
            </a:r>
            <a:r>
              <a:rPr lang="en-US" altLang="en-US" dirty="0" err="1" smtClean="0">
                <a:cs typeface="Times New Roman" pitchFamily="18" charset="0"/>
              </a:rPr>
              <a:t>Halal</a:t>
            </a:r>
            <a:r>
              <a:rPr lang="en-US" altLang="en-US" dirty="0" smtClean="0">
                <a:cs typeface="Times New Roman" pitchFamily="18" charset="0"/>
              </a:rPr>
              <a:t>.</a:t>
            </a:r>
          </a:p>
          <a:p>
            <a:pPr algn="just">
              <a:lnSpc>
                <a:spcPct val="150000"/>
              </a:lnSpc>
              <a:spcBef>
                <a:spcPts val="600"/>
              </a:spcBef>
              <a:buFont typeface="Courier New" pitchFamily="49" charset="0"/>
              <a:buChar char="o"/>
            </a:pPr>
            <a:r>
              <a:rPr lang="en-US" dirty="0" smtClean="0">
                <a:cs typeface="Times New Roman" pitchFamily="18" charset="0"/>
              </a:rPr>
              <a:t> Getting accredited as a </a:t>
            </a:r>
            <a:r>
              <a:rPr lang="en-US" dirty="0" err="1" smtClean="0">
                <a:cs typeface="Times New Roman" pitchFamily="18" charset="0"/>
              </a:rPr>
              <a:t>Halal</a:t>
            </a:r>
            <a:r>
              <a:rPr lang="en-US" dirty="0" smtClean="0">
                <a:cs typeface="Times New Roman" pitchFamily="18" charset="0"/>
              </a:rPr>
              <a:t> services provider from an internationally approved </a:t>
            </a:r>
            <a:r>
              <a:rPr lang="en-US" dirty="0" err="1" smtClean="0">
                <a:cs typeface="Times New Roman" pitchFamily="18" charset="0"/>
              </a:rPr>
              <a:t>Halal</a:t>
            </a:r>
            <a:r>
              <a:rPr lang="en-US" dirty="0" smtClean="0">
                <a:cs typeface="Times New Roman" pitchFamily="18" charset="0"/>
              </a:rPr>
              <a:t> accreditation body will open doors for </a:t>
            </a:r>
            <a:r>
              <a:rPr lang="en-US" dirty="0" err="1" smtClean="0">
                <a:cs typeface="Times New Roman" pitchFamily="18" charset="0"/>
              </a:rPr>
              <a:t>Halal</a:t>
            </a:r>
            <a:r>
              <a:rPr lang="en-US" dirty="0" smtClean="0">
                <a:cs typeface="Times New Roman" pitchFamily="18" charset="0"/>
              </a:rPr>
              <a:t> activities.</a:t>
            </a:r>
          </a:p>
          <a:p>
            <a:pPr algn="just">
              <a:lnSpc>
                <a:spcPct val="150000"/>
              </a:lnSpc>
              <a:spcBef>
                <a:spcPts val="600"/>
              </a:spcBef>
              <a:buFont typeface="Courier New" pitchFamily="49" charset="0"/>
              <a:buChar char="o"/>
            </a:pPr>
            <a:r>
              <a:rPr lang="en-US" dirty="0" smtClean="0">
                <a:cs typeface="Times New Roman" pitchFamily="18" charset="0"/>
              </a:rPr>
              <a:t> To go beyond the expectation of Muslim consumer one should provide strict </a:t>
            </a:r>
            <a:r>
              <a:rPr lang="en-US" dirty="0" err="1" smtClean="0">
                <a:cs typeface="Times New Roman" pitchFamily="18" charset="0"/>
              </a:rPr>
              <a:t>Halal</a:t>
            </a:r>
            <a:r>
              <a:rPr lang="en-US" dirty="0" smtClean="0">
                <a:cs typeface="Times New Roman" pitchFamily="18" charset="0"/>
              </a:rPr>
              <a:t> (i.e. 5F-Halal). </a:t>
            </a:r>
            <a:endParaRPr lang="en-US" dirty="0">
              <a:cs typeface="Times New Roman" pitchFamily="18" charset="0"/>
            </a:endParaRPr>
          </a:p>
        </p:txBody>
      </p:sp>
      <p:sp>
        <p:nvSpPr>
          <p:cNvPr id="8" name="Rectangle 7"/>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2" name="Picture 11"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13" name="TextBox 12"/>
          <p:cNvSpPr txBox="1"/>
          <p:nvPr/>
        </p:nvSpPr>
        <p:spPr>
          <a:xfrm>
            <a:off x="285720" y="6345816"/>
            <a:ext cx="2156360" cy="261610"/>
          </a:xfrm>
          <a:prstGeom prst="rect">
            <a:avLst/>
          </a:prstGeom>
          <a:noFill/>
        </p:spPr>
        <p:txBody>
          <a:bodyPr wrap="none" rtlCol="0">
            <a:spAutoFit/>
          </a:body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20000"/>
          </a:xfrm>
        </p:spPr>
        <p:txBody>
          <a:bodyPr>
            <a:noAutofit/>
          </a:bodyPr>
          <a:lstStyle/>
          <a:p>
            <a:pPr algn="l" eaLnBrk="0" hangingPunct="0"/>
            <a:r>
              <a:rPr lang="en-US" sz="2800" dirty="0" smtClean="0">
                <a:solidFill>
                  <a:schemeClr val="tx1">
                    <a:lumMod val="65000"/>
                    <a:lumOff val="35000"/>
                  </a:schemeClr>
                </a:solidFill>
                <a:latin typeface="Calibri" pitchFamily="34" charset="0"/>
                <a:cs typeface="Calibri" pitchFamily="34" charset="0"/>
              </a:rPr>
              <a:t>Manual Guidelines for </a:t>
            </a:r>
            <a:r>
              <a:rPr lang="en-US" sz="2800" dirty="0" err="1" smtClean="0">
                <a:solidFill>
                  <a:schemeClr val="tx1">
                    <a:lumMod val="65000"/>
                    <a:lumOff val="35000"/>
                  </a:schemeClr>
                </a:solidFill>
                <a:latin typeface="Calibri" pitchFamily="34" charset="0"/>
                <a:cs typeface="Calibri" pitchFamily="34" charset="0"/>
              </a:rPr>
              <a:t>Halal</a:t>
            </a:r>
            <a:r>
              <a:rPr lang="en-US" sz="2800" dirty="0" smtClean="0">
                <a:solidFill>
                  <a:schemeClr val="tx1">
                    <a:lumMod val="65000"/>
                    <a:lumOff val="35000"/>
                  </a:schemeClr>
                </a:solidFill>
                <a:latin typeface="Calibri" pitchFamily="34" charset="0"/>
                <a:cs typeface="Calibri" pitchFamily="34" charset="0"/>
              </a:rPr>
              <a:t> Industry and Services </a:t>
            </a:r>
            <a:endParaRPr lang="en-US" sz="2800" dirty="0">
              <a:solidFill>
                <a:schemeClr val="tx1">
                  <a:lumMod val="65000"/>
                  <a:lumOff val="35000"/>
                </a:schemeClr>
              </a:solidFill>
              <a:latin typeface="Calibri" pitchFamily="34" charset="0"/>
              <a:cs typeface="Calibri" pitchFamily="34" charset="0"/>
            </a:endParaRPr>
          </a:p>
        </p:txBody>
      </p:sp>
      <p:sp>
        <p:nvSpPr>
          <p:cNvPr id="3" name="Content Placeholder 2"/>
          <p:cNvSpPr>
            <a:spLocks noGrp="1"/>
          </p:cNvSpPr>
          <p:nvPr>
            <p:ph idx="1"/>
          </p:nvPr>
        </p:nvSpPr>
        <p:spPr/>
        <p:txBody>
          <a:bodyPr>
            <a:normAutofit fontScale="70000" lnSpcReduction="20000"/>
          </a:bodyPr>
          <a:lstStyle/>
          <a:p>
            <a:pPr algn="just">
              <a:lnSpc>
                <a:spcPct val="175000"/>
              </a:lnSpc>
              <a:buFontTx/>
              <a:buAutoNum type="arabicPeriod"/>
              <a:defRPr/>
            </a:pPr>
            <a:r>
              <a:rPr lang="en-US" dirty="0" smtClean="0">
                <a:latin typeface="Calibri" pitchFamily="34" charset="0"/>
                <a:cs typeface="Calibri" pitchFamily="34" charset="0"/>
              </a:rPr>
              <a:t> </a:t>
            </a:r>
            <a:r>
              <a:rPr lang="en-US" dirty="0" err="1" smtClean="0">
                <a:latin typeface="Calibri" pitchFamily="34" charset="0"/>
                <a:cs typeface="Calibri" pitchFamily="34" charset="0"/>
              </a:rPr>
              <a:t>Halal</a:t>
            </a:r>
            <a:r>
              <a:rPr lang="en-US" dirty="0" smtClean="0">
                <a:latin typeface="Calibri" pitchFamily="34" charset="0"/>
                <a:cs typeface="Calibri" pitchFamily="34" charset="0"/>
              </a:rPr>
              <a:t> practices must be based on strict religious verdict  to ensure </a:t>
            </a:r>
            <a:r>
              <a:rPr lang="en-US" dirty="0" err="1" smtClean="0">
                <a:latin typeface="Calibri" pitchFamily="34" charset="0"/>
                <a:cs typeface="Calibri" pitchFamily="34" charset="0"/>
              </a:rPr>
              <a:t>Halal</a:t>
            </a:r>
            <a:r>
              <a:rPr lang="en-US" dirty="0" smtClean="0">
                <a:latin typeface="Calibri" pitchFamily="34" charset="0"/>
                <a:cs typeface="Calibri" pitchFamily="34" charset="0"/>
              </a:rPr>
              <a:t> validity.</a:t>
            </a:r>
          </a:p>
          <a:p>
            <a:pPr algn="just">
              <a:lnSpc>
                <a:spcPct val="175000"/>
              </a:lnSpc>
              <a:buNone/>
              <a:defRPr/>
            </a:pPr>
            <a:r>
              <a:rPr lang="en-US" dirty="0" smtClean="0">
                <a:latin typeface="Calibri" pitchFamily="34" charset="0"/>
                <a:cs typeface="Calibri" pitchFamily="34" charset="0"/>
              </a:rPr>
              <a:t>2. Modern technologies must be adapted to </a:t>
            </a:r>
            <a:r>
              <a:rPr lang="en-US" dirty="0" err="1" smtClean="0">
                <a:latin typeface="Calibri" pitchFamily="34" charset="0"/>
                <a:cs typeface="Calibri" pitchFamily="34" charset="0"/>
              </a:rPr>
              <a:t>Halal</a:t>
            </a:r>
            <a:r>
              <a:rPr lang="en-US" dirty="0" smtClean="0">
                <a:latin typeface="Calibri" pitchFamily="34" charset="0"/>
                <a:cs typeface="Calibri" pitchFamily="34" charset="0"/>
              </a:rPr>
              <a:t> in order to fulfill </a:t>
            </a:r>
            <a:r>
              <a:rPr lang="en-US" dirty="0" err="1" smtClean="0">
                <a:latin typeface="Calibri" pitchFamily="34" charset="0"/>
                <a:cs typeface="Calibri" pitchFamily="34" charset="0"/>
              </a:rPr>
              <a:t>Halal</a:t>
            </a:r>
            <a:r>
              <a:rPr lang="en-US" dirty="0" smtClean="0">
                <a:latin typeface="Calibri" pitchFamily="34" charset="0"/>
                <a:cs typeface="Calibri" pitchFamily="34" charset="0"/>
              </a:rPr>
              <a:t> requirements.</a:t>
            </a:r>
          </a:p>
          <a:p>
            <a:pPr algn="just">
              <a:lnSpc>
                <a:spcPct val="175000"/>
              </a:lnSpc>
              <a:buNone/>
              <a:defRPr/>
            </a:pPr>
            <a:r>
              <a:rPr lang="en-US" dirty="0" smtClean="0">
                <a:latin typeface="Calibri" pitchFamily="34" charset="0"/>
                <a:cs typeface="Calibri" pitchFamily="34" charset="0"/>
              </a:rPr>
              <a:t>3. Training of </a:t>
            </a:r>
            <a:r>
              <a:rPr lang="en-US" dirty="0" err="1" smtClean="0">
                <a:latin typeface="Calibri" pitchFamily="34" charset="0"/>
                <a:cs typeface="Calibri" pitchFamily="34" charset="0"/>
              </a:rPr>
              <a:t>Halal</a:t>
            </a:r>
            <a:r>
              <a:rPr lang="en-US" dirty="0" smtClean="0">
                <a:latin typeface="Calibri" pitchFamily="34" charset="0"/>
                <a:cs typeface="Calibri" pitchFamily="34" charset="0"/>
              </a:rPr>
              <a:t> Supervisors are important factors in </a:t>
            </a:r>
            <a:r>
              <a:rPr lang="en-US" dirty="0" err="1" smtClean="0">
                <a:latin typeface="Calibri" pitchFamily="34" charset="0"/>
                <a:cs typeface="Calibri" pitchFamily="34" charset="0"/>
              </a:rPr>
              <a:t>Halal</a:t>
            </a:r>
            <a:r>
              <a:rPr lang="en-US" dirty="0" smtClean="0">
                <a:latin typeface="Calibri" pitchFamily="34" charset="0"/>
                <a:cs typeface="Calibri" pitchFamily="34" charset="0"/>
              </a:rPr>
              <a:t> assurance.</a:t>
            </a:r>
          </a:p>
          <a:p>
            <a:pPr algn="just">
              <a:lnSpc>
                <a:spcPct val="175000"/>
              </a:lnSpc>
              <a:buNone/>
              <a:defRPr/>
            </a:pPr>
            <a:r>
              <a:rPr lang="en-US" dirty="0" smtClean="0">
                <a:latin typeface="Calibri" pitchFamily="34" charset="0"/>
                <a:cs typeface="Calibri" pitchFamily="34" charset="0"/>
              </a:rPr>
              <a:t>4. Importation of </a:t>
            </a:r>
            <a:r>
              <a:rPr lang="en-US" dirty="0" err="1" smtClean="0">
                <a:latin typeface="Calibri" pitchFamily="34" charset="0"/>
                <a:cs typeface="Calibri" pitchFamily="34" charset="0"/>
              </a:rPr>
              <a:t>Halal</a:t>
            </a:r>
            <a:r>
              <a:rPr lang="en-US" dirty="0" smtClean="0">
                <a:latin typeface="Calibri" pitchFamily="34" charset="0"/>
                <a:cs typeface="Calibri" pitchFamily="34" charset="0"/>
              </a:rPr>
              <a:t> products can be guaranteed to be </a:t>
            </a:r>
            <a:r>
              <a:rPr lang="en-US" dirty="0" err="1" smtClean="0">
                <a:latin typeface="Calibri" pitchFamily="34" charset="0"/>
                <a:cs typeface="Calibri" pitchFamily="34" charset="0"/>
              </a:rPr>
              <a:t>Halal</a:t>
            </a:r>
            <a:r>
              <a:rPr lang="en-US" dirty="0" smtClean="0">
                <a:latin typeface="Calibri" pitchFamily="34" charset="0"/>
                <a:cs typeface="Calibri" pitchFamily="34" charset="0"/>
              </a:rPr>
              <a:t> 100% if imported from Muslim countries strict on </a:t>
            </a:r>
            <a:r>
              <a:rPr lang="en-US" dirty="0" err="1" smtClean="0">
                <a:latin typeface="Calibri" pitchFamily="34" charset="0"/>
                <a:cs typeface="Calibri" pitchFamily="34" charset="0"/>
              </a:rPr>
              <a:t>Halal</a:t>
            </a:r>
            <a:r>
              <a:rPr lang="en-US" dirty="0" smtClean="0">
                <a:latin typeface="Calibri" pitchFamily="34" charset="0"/>
                <a:cs typeface="Calibri" pitchFamily="34" charset="0"/>
              </a:rPr>
              <a:t>. </a:t>
            </a:r>
            <a:endParaRPr lang="en-US" dirty="0">
              <a:latin typeface="Calibri" pitchFamily="34" charset="0"/>
              <a:cs typeface="Calibri" pitchFamily="34" charset="0"/>
            </a:endParaRPr>
          </a:p>
        </p:txBody>
      </p:sp>
      <p:sp>
        <p:nvSpPr>
          <p:cNvPr id="8" name="Rectangle 7"/>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2" name="Picture 11"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13" name="TextBox 12"/>
          <p:cNvSpPr txBox="1"/>
          <p:nvPr/>
        </p:nvSpPr>
        <p:spPr>
          <a:xfrm>
            <a:off x="285720" y="6345816"/>
            <a:ext cx="2156360" cy="261610"/>
          </a:xfrm>
          <a:prstGeom prst="rect">
            <a:avLst/>
          </a:prstGeom>
          <a:noFill/>
        </p:spPr>
        <p:txBody>
          <a:bodyPr wrap="none" rtlCol="0">
            <a:spAutoFit/>
          </a:body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20000"/>
          </a:xfrm>
        </p:spPr>
        <p:txBody>
          <a:bodyPr>
            <a:noAutofit/>
          </a:bodyPr>
          <a:lstStyle/>
          <a:p>
            <a:pPr algn="l">
              <a:lnSpc>
                <a:spcPct val="150000"/>
              </a:lnSpc>
            </a:pPr>
            <a:r>
              <a:rPr lang="en-US" sz="2400" b="1" dirty="0" smtClean="0">
                <a:solidFill>
                  <a:schemeClr val="tx1">
                    <a:lumMod val="65000"/>
                    <a:lumOff val="35000"/>
                  </a:schemeClr>
                </a:solidFill>
                <a:cs typeface="Calibri" pitchFamily="34" charset="0"/>
              </a:rPr>
              <a:t>Guidelines for </a:t>
            </a:r>
            <a:r>
              <a:rPr lang="en-US" sz="2400" b="1" dirty="0" err="1" smtClean="0">
                <a:solidFill>
                  <a:schemeClr val="tx1">
                    <a:lumMod val="65000"/>
                    <a:lumOff val="35000"/>
                  </a:schemeClr>
                </a:solidFill>
                <a:cs typeface="Calibri" pitchFamily="34" charset="0"/>
              </a:rPr>
              <a:t>Halal</a:t>
            </a:r>
            <a:r>
              <a:rPr lang="en-US" sz="2400" b="1" dirty="0" smtClean="0">
                <a:solidFill>
                  <a:schemeClr val="tx1">
                    <a:lumMod val="65000"/>
                    <a:lumOff val="35000"/>
                  </a:schemeClr>
                </a:solidFill>
                <a:cs typeface="Calibri" pitchFamily="34" charset="0"/>
              </a:rPr>
              <a:t> Laboratories In non-Muslim countries</a:t>
            </a:r>
            <a:endParaRPr lang="ar-KW" sz="2400" b="1" dirty="0">
              <a:solidFill>
                <a:schemeClr val="tx1">
                  <a:lumMod val="65000"/>
                  <a:lumOff val="35000"/>
                </a:schemeClr>
              </a:solidFill>
              <a:cs typeface="Times New Roman" pitchFamily="18" charset="0"/>
            </a:endParaRPr>
          </a:p>
        </p:txBody>
      </p:sp>
      <p:sp>
        <p:nvSpPr>
          <p:cNvPr id="3" name="Content Placeholder 2"/>
          <p:cNvSpPr>
            <a:spLocks noGrp="1"/>
          </p:cNvSpPr>
          <p:nvPr>
            <p:ph idx="1"/>
          </p:nvPr>
        </p:nvSpPr>
        <p:spPr/>
        <p:txBody>
          <a:bodyPr>
            <a:normAutofit fontScale="55000" lnSpcReduction="20000"/>
          </a:bodyPr>
          <a:lstStyle/>
          <a:p>
            <a:pPr algn="just">
              <a:lnSpc>
                <a:spcPct val="150000"/>
              </a:lnSpc>
              <a:buFontTx/>
              <a:buAutoNum type="arabicPeriod"/>
            </a:pPr>
            <a:r>
              <a:rPr lang="en-US" dirty="0" err="1" smtClean="0">
                <a:cs typeface="Calibri" pitchFamily="34" charset="0"/>
              </a:rPr>
              <a:t>Halal</a:t>
            </a:r>
            <a:r>
              <a:rPr lang="en-US" dirty="0" smtClean="0">
                <a:cs typeface="Calibri" pitchFamily="34" charset="0"/>
              </a:rPr>
              <a:t> analysis is very difficult because of the wide use of hidden non-</a:t>
            </a:r>
            <a:r>
              <a:rPr lang="en-US" dirty="0" err="1" smtClean="0">
                <a:cs typeface="Calibri" pitchFamily="34" charset="0"/>
              </a:rPr>
              <a:t>Halal</a:t>
            </a:r>
            <a:r>
              <a:rPr lang="en-US" dirty="0" smtClean="0">
                <a:cs typeface="Calibri" pitchFamily="34" charset="0"/>
              </a:rPr>
              <a:t> by products (pork, non-</a:t>
            </a:r>
            <a:r>
              <a:rPr lang="en-US" dirty="0" err="1" smtClean="0">
                <a:cs typeface="Calibri" pitchFamily="34" charset="0"/>
              </a:rPr>
              <a:t>Halal</a:t>
            </a:r>
            <a:r>
              <a:rPr lang="en-US" dirty="0" smtClean="0">
                <a:cs typeface="Calibri" pitchFamily="34" charset="0"/>
              </a:rPr>
              <a:t> meat, insects, cow urine, ethyl alcohol) in food and non-food products.</a:t>
            </a:r>
            <a:endParaRPr lang="ar-KW" dirty="0" smtClean="0"/>
          </a:p>
          <a:p>
            <a:pPr algn="just">
              <a:lnSpc>
                <a:spcPct val="150000"/>
              </a:lnSpc>
              <a:buFontTx/>
              <a:buAutoNum type="arabicPeriod"/>
            </a:pPr>
            <a:r>
              <a:rPr lang="en-US" dirty="0" err="1" smtClean="0">
                <a:cs typeface="Calibri" pitchFamily="34" charset="0"/>
              </a:rPr>
              <a:t>Halal</a:t>
            </a:r>
            <a:r>
              <a:rPr lang="en-US" dirty="0" smtClean="0">
                <a:cs typeface="Calibri" pitchFamily="34" charset="0"/>
              </a:rPr>
              <a:t> analysis can best be executed following approved </a:t>
            </a:r>
            <a:r>
              <a:rPr lang="en-US" dirty="0" err="1" smtClean="0">
                <a:cs typeface="Calibri" pitchFamily="34" charset="0"/>
              </a:rPr>
              <a:t>Halal</a:t>
            </a:r>
            <a:r>
              <a:rPr lang="en-US" dirty="0" smtClean="0">
                <a:cs typeface="Calibri" pitchFamily="34" charset="0"/>
              </a:rPr>
              <a:t> analysis protocols. </a:t>
            </a:r>
          </a:p>
          <a:p>
            <a:pPr algn="just">
              <a:lnSpc>
                <a:spcPct val="150000"/>
              </a:lnSpc>
              <a:buFontTx/>
              <a:buAutoNum type="arabicPeriod"/>
            </a:pPr>
            <a:r>
              <a:rPr lang="en-US" dirty="0" smtClean="0">
                <a:cs typeface="Calibri" pitchFamily="34" charset="0"/>
              </a:rPr>
              <a:t>Adulteration and contamination by non-</a:t>
            </a:r>
            <a:r>
              <a:rPr lang="en-US" dirty="0" err="1" smtClean="0">
                <a:cs typeface="Calibri" pitchFamily="34" charset="0"/>
              </a:rPr>
              <a:t>Halal</a:t>
            </a:r>
            <a:r>
              <a:rPr lang="en-US" dirty="0" smtClean="0">
                <a:cs typeface="Calibri" pitchFamily="34" charset="0"/>
              </a:rPr>
              <a:t> components are major concern in food processing, cosmetics and pharmaceuticals.</a:t>
            </a:r>
          </a:p>
          <a:p>
            <a:pPr algn="just">
              <a:lnSpc>
                <a:spcPct val="150000"/>
              </a:lnSpc>
              <a:buFontTx/>
              <a:buAutoNum type="arabicPeriod"/>
            </a:pPr>
            <a:r>
              <a:rPr lang="en-US" dirty="0" err="1" smtClean="0">
                <a:cs typeface="Calibri" pitchFamily="34" charset="0"/>
              </a:rPr>
              <a:t>Halal</a:t>
            </a:r>
            <a:r>
              <a:rPr lang="en-US" dirty="0" smtClean="0">
                <a:cs typeface="Calibri" pitchFamily="34" charset="0"/>
              </a:rPr>
              <a:t> stake holders need to understand specific needs of </a:t>
            </a:r>
            <a:r>
              <a:rPr lang="en-US" dirty="0" err="1" smtClean="0">
                <a:cs typeface="Calibri" pitchFamily="34" charset="0"/>
              </a:rPr>
              <a:t>Halal</a:t>
            </a:r>
            <a:r>
              <a:rPr lang="en-US" dirty="0" smtClean="0">
                <a:cs typeface="Calibri" pitchFamily="34" charset="0"/>
              </a:rPr>
              <a:t> in products and services to meet requirements of </a:t>
            </a:r>
            <a:r>
              <a:rPr lang="en-US" dirty="0" err="1" smtClean="0">
                <a:cs typeface="Calibri" pitchFamily="34" charset="0"/>
              </a:rPr>
              <a:t>Halal</a:t>
            </a:r>
            <a:r>
              <a:rPr lang="en-US" dirty="0" smtClean="0">
                <a:cs typeface="Calibri" pitchFamily="34" charset="0"/>
              </a:rPr>
              <a:t> markets.</a:t>
            </a:r>
          </a:p>
          <a:p>
            <a:pPr algn="just">
              <a:lnSpc>
                <a:spcPct val="150000"/>
              </a:lnSpc>
              <a:buFontTx/>
              <a:buAutoNum type="arabicPeriod"/>
            </a:pPr>
            <a:r>
              <a:rPr lang="en-MY" dirty="0" smtClean="0">
                <a:cs typeface="Calibri" pitchFamily="34" charset="0"/>
              </a:rPr>
              <a:t>Many non-</a:t>
            </a:r>
            <a:r>
              <a:rPr lang="en-MY" dirty="0" err="1" smtClean="0">
                <a:cs typeface="Calibri" pitchFamily="34" charset="0"/>
              </a:rPr>
              <a:t>Halal</a:t>
            </a:r>
            <a:r>
              <a:rPr lang="en-MY" dirty="0" smtClean="0">
                <a:cs typeface="Calibri" pitchFamily="34" charset="0"/>
              </a:rPr>
              <a:t> ingredients can be replaced by alternative </a:t>
            </a:r>
            <a:r>
              <a:rPr lang="en-MY" dirty="0" err="1" smtClean="0">
                <a:cs typeface="Calibri" pitchFamily="34" charset="0"/>
              </a:rPr>
              <a:t>Halal</a:t>
            </a:r>
            <a:r>
              <a:rPr lang="en-MY" dirty="0" smtClean="0">
                <a:cs typeface="Calibri" pitchFamily="34" charset="0"/>
              </a:rPr>
              <a:t> ingredients that have been proven to be as good or even better. </a:t>
            </a:r>
          </a:p>
          <a:p>
            <a:pPr algn="just">
              <a:lnSpc>
                <a:spcPct val="150000"/>
              </a:lnSpc>
              <a:buFontTx/>
              <a:buAutoNum type="arabicPeriod"/>
            </a:pPr>
            <a:r>
              <a:rPr lang="en-MY" dirty="0" err="1" smtClean="0">
                <a:cs typeface="Calibri" pitchFamily="34" charset="0"/>
              </a:rPr>
              <a:t>Halal</a:t>
            </a:r>
            <a:r>
              <a:rPr lang="en-MY" dirty="0" smtClean="0">
                <a:cs typeface="Calibri" pitchFamily="34" charset="0"/>
              </a:rPr>
              <a:t> R &amp; D is needed to fulfil the requirements of </a:t>
            </a:r>
            <a:r>
              <a:rPr lang="en-MY" dirty="0" err="1" smtClean="0">
                <a:cs typeface="Calibri" pitchFamily="34" charset="0"/>
              </a:rPr>
              <a:t>Halal</a:t>
            </a:r>
            <a:r>
              <a:rPr lang="en-MY" dirty="0" smtClean="0">
                <a:cs typeface="Calibri" pitchFamily="34" charset="0"/>
              </a:rPr>
              <a:t> laboratories.</a:t>
            </a:r>
            <a:endParaRPr lang="en-MY" dirty="0">
              <a:cs typeface="Calibri" pitchFamily="34" charset="0"/>
            </a:endParaRPr>
          </a:p>
        </p:txBody>
      </p:sp>
      <p:sp>
        <p:nvSpPr>
          <p:cNvPr id="8" name="Rectangle 7"/>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2" name="Picture 11"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13" name="TextBox 12"/>
          <p:cNvSpPr txBox="1"/>
          <p:nvPr/>
        </p:nvSpPr>
        <p:spPr>
          <a:xfrm>
            <a:off x="285720" y="6345816"/>
            <a:ext cx="2156360" cy="261610"/>
          </a:xfrm>
          <a:prstGeom prst="rect">
            <a:avLst/>
          </a:prstGeom>
          <a:noFill/>
        </p:spPr>
        <p:txBody>
          <a:bodyPr wrap="none" rtlCol="0">
            <a:spAutoFit/>
          </a:body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20000"/>
          </a:xfrm>
        </p:spPr>
        <p:txBody>
          <a:bodyPr>
            <a:normAutofit fontScale="90000"/>
          </a:bodyPr>
          <a:lstStyle/>
          <a:p>
            <a:pPr algn="l">
              <a:lnSpc>
                <a:spcPct val="150000"/>
              </a:lnSpc>
            </a:pPr>
            <a:r>
              <a:rPr lang="en-US" altLang="en-US" dirty="0" smtClean="0">
                <a:solidFill>
                  <a:schemeClr val="tx1">
                    <a:lumMod val="65000"/>
                    <a:lumOff val="35000"/>
                  </a:schemeClr>
                </a:solidFill>
                <a:ea typeface="MS PGothic" pitchFamily="34" charset="-128"/>
                <a:cs typeface="Times New Roman" pitchFamily="18" charset="0"/>
              </a:rPr>
              <a:t>Globalization of </a:t>
            </a:r>
            <a:r>
              <a:rPr lang="en-US" altLang="en-US" dirty="0" err="1" smtClean="0">
                <a:solidFill>
                  <a:schemeClr val="tx1">
                    <a:lumMod val="65000"/>
                    <a:lumOff val="35000"/>
                  </a:schemeClr>
                </a:solidFill>
                <a:ea typeface="MS PGothic" pitchFamily="34" charset="-128"/>
                <a:cs typeface="Times New Roman" pitchFamily="18" charset="0"/>
              </a:rPr>
              <a:t>Halal</a:t>
            </a:r>
            <a:r>
              <a:rPr lang="en-US" altLang="en-US" dirty="0" smtClean="0">
                <a:solidFill>
                  <a:schemeClr val="tx1">
                    <a:lumMod val="65000"/>
                    <a:lumOff val="35000"/>
                  </a:schemeClr>
                </a:solidFill>
                <a:ea typeface="MS PGothic" pitchFamily="34" charset="-128"/>
                <a:cs typeface="Times New Roman" pitchFamily="18" charset="0"/>
              </a:rPr>
              <a:t> Standard</a:t>
            </a:r>
            <a:endParaRPr lang="en-US" altLang="en-US" dirty="0">
              <a:solidFill>
                <a:schemeClr val="tx1">
                  <a:lumMod val="65000"/>
                  <a:lumOff val="35000"/>
                </a:schemeClr>
              </a:solidFill>
              <a:ea typeface="MS PGothic" pitchFamily="34" charset="-128"/>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lgn="just">
              <a:lnSpc>
                <a:spcPct val="150000"/>
              </a:lnSpc>
              <a:buNone/>
            </a:pPr>
            <a:r>
              <a:rPr lang="en-US" altLang="en-US" dirty="0" smtClean="0">
                <a:cs typeface="Times New Roman" pitchFamily="18" charset="0"/>
              </a:rPr>
              <a:t>It is the </a:t>
            </a:r>
            <a:r>
              <a:rPr lang="en-US" altLang="en-US" dirty="0" err="1" smtClean="0">
                <a:cs typeface="Times New Roman" pitchFamily="18" charset="0"/>
              </a:rPr>
              <a:t>sharieah</a:t>
            </a:r>
            <a:r>
              <a:rPr lang="en-US" altLang="en-US" dirty="0" smtClean="0">
                <a:cs typeface="Times New Roman" pitchFamily="18" charset="0"/>
              </a:rPr>
              <a:t> scholars of well known knowledge </a:t>
            </a:r>
            <a:r>
              <a:rPr lang="en-US" altLang="en-US" u="sng" dirty="0" smtClean="0">
                <a:cs typeface="Times New Roman" pitchFamily="18" charset="0"/>
              </a:rPr>
              <a:t>along with </a:t>
            </a:r>
            <a:r>
              <a:rPr lang="en-US" altLang="en-US" dirty="0" smtClean="0">
                <a:cs typeface="Times New Roman" pitchFamily="18" charset="0"/>
              </a:rPr>
              <a:t>experts in related sciences to the </a:t>
            </a:r>
            <a:r>
              <a:rPr lang="en-US" altLang="en-US" dirty="0" err="1" smtClean="0">
                <a:cs typeface="Times New Roman" pitchFamily="18" charset="0"/>
              </a:rPr>
              <a:t>Halal</a:t>
            </a:r>
            <a:r>
              <a:rPr lang="en-US" altLang="en-US" dirty="0" smtClean="0">
                <a:cs typeface="Times New Roman" pitchFamily="18" charset="0"/>
              </a:rPr>
              <a:t> industry such as veterinarians, chemists, food scientists, and pharmacists that together formulate a global </a:t>
            </a:r>
            <a:r>
              <a:rPr lang="en-US" altLang="en-US" dirty="0" err="1" smtClean="0">
                <a:cs typeface="Times New Roman" pitchFamily="18" charset="0"/>
              </a:rPr>
              <a:t>Halal</a:t>
            </a:r>
            <a:r>
              <a:rPr lang="en-US" altLang="en-US" dirty="0" smtClean="0">
                <a:cs typeface="Times New Roman" pitchFamily="18" charset="0"/>
              </a:rPr>
              <a:t> Model based on:</a:t>
            </a:r>
          </a:p>
          <a:p>
            <a:pPr marL="514350" indent="-514350" algn="just">
              <a:lnSpc>
                <a:spcPct val="150000"/>
              </a:lnSpc>
              <a:buAutoNum type="arabicParenR"/>
            </a:pPr>
            <a:r>
              <a:rPr lang="en-US" altLang="en-US" dirty="0" smtClean="0">
                <a:cs typeface="Times New Roman" pitchFamily="18" charset="0"/>
              </a:rPr>
              <a:t>Islamic values, ideals and beliefs  as approved by </a:t>
            </a:r>
            <a:r>
              <a:rPr lang="en-US" altLang="en-US" dirty="0" err="1" smtClean="0">
                <a:cs typeface="Times New Roman" pitchFamily="18" charset="0"/>
              </a:rPr>
              <a:t>sharieah</a:t>
            </a:r>
            <a:r>
              <a:rPr lang="en-US" altLang="en-US" dirty="0" smtClean="0">
                <a:cs typeface="Times New Roman" pitchFamily="18" charset="0"/>
              </a:rPr>
              <a:t> and,</a:t>
            </a:r>
          </a:p>
          <a:p>
            <a:pPr algn="just">
              <a:lnSpc>
                <a:spcPct val="150000"/>
              </a:lnSpc>
              <a:buNone/>
            </a:pPr>
            <a:r>
              <a:rPr lang="en-US" altLang="en-US" dirty="0" smtClean="0">
                <a:cs typeface="Times New Roman" pitchFamily="18" charset="0"/>
              </a:rPr>
              <a:t>2) on the recognition</a:t>
            </a:r>
            <a:r>
              <a:rPr lang="tr-TR" altLang="en-US" dirty="0" smtClean="0">
                <a:cs typeface="Times New Roman" pitchFamily="18" charset="0"/>
              </a:rPr>
              <a:t> of </a:t>
            </a:r>
            <a:r>
              <a:rPr lang="en-US" altLang="en-US" dirty="0" smtClean="0">
                <a:cs typeface="Times New Roman" pitchFamily="18" charset="0"/>
              </a:rPr>
              <a:t>related International Standards (Audit, Traceability, Food safety HACCP i.e. ISO22000), GMP, EU Standards, Logistics, Laboratory Testing i.e. ISO 17025, etc.). </a:t>
            </a:r>
          </a:p>
        </p:txBody>
      </p:sp>
      <p:sp>
        <p:nvSpPr>
          <p:cNvPr id="8" name="Rectangle 7"/>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2" name="Picture 11"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13" name="TextBox 12"/>
          <p:cNvSpPr txBox="1"/>
          <p:nvPr/>
        </p:nvSpPr>
        <p:spPr>
          <a:xfrm>
            <a:off x="285720" y="6345816"/>
            <a:ext cx="2156360" cy="261610"/>
          </a:xfrm>
          <a:prstGeom prst="rect">
            <a:avLst/>
          </a:prstGeom>
          <a:noFill/>
        </p:spPr>
        <p:txBody>
          <a:bodyPr wrap="none" rtlCol="0">
            <a:spAutoFit/>
          </a:body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20000"/>
          </a:xfrm>
        </p:spPr>
        <p:txBody>
          <a:bodyPr>
            <a:normAutofit fontScale="90000"/>
          </a:bodyPr>
          <a:lstStyle/>
          <a:p>
            <a:pPr algn="l">
              <a:lnSpc>
                <a:spcPct val="150000"/>
              </a:lnSpc>
            </a:pPr>
            <a:r>
              <a:rPr lang="en-US" dirty="0" smtClean="0">
                <a:solidFill>
                  <a:schemeClr val="tx1">
                    <a:lumMod val="65000"/>
                    <a:lumOff val="35000"/>
                  </a:schemeClr>
                </a:solidFill>
                <a:cs typeface="Calibri" pitchFamily="34" charset="0"/>
              </a:rPr>
              <a:t>The real </a:t>
            </a:r>
            <a:r>
              <a:rPr lang="en-US" dirty="0" err="1" smtClean="0">
                <a:solidFill>
                  <a:schemeClr val="tx1">
                    <a:lumMod val="65000"/>
                    <a:lumOff val="35000"/>
                  </a:schemeClr>
                </a:solidFill>
                <a:cs typeface="Calibri" pitchFamily="34" charset="0"/>
              </a:rPr>
              <a:t>Halal</a:t>
            </a:r>
            <a:r>
              <a:rPr lang="en-US" dirty="0" smtClean="0">
                <a:solidFill>
                  <a:schemeClr val="tx1">
                    <a:lumMod val="65000"/>
                    <a:lumOff val="35000"/>
                  </a:schemeClr>
                </a:solidFill>
                <a:cs typeface="Calibri" pitchFamily="34" charset="0"/>
              </a:rPr>
              <a:t> (5F-Halal)</a:t>
            </a:r>
            <a:endParaRPr lang="en-US" dirty="0">
              <a:solidFill>
                <a:schemeClr val="tx1">
                  <a:lumMod val="65000"/>
                  <a:lumOff val="35000"/>
                </a:schemeClr>
              </a:solidFill>
              <a:cs typeface="Calibri" pitchFamily="34" charset="0"/>
            </a:endParaRPr>
          </a:p>
        </p:txBody>
      </p:sp>
      <p:sp>
        <p:nvSpPr>
          <p:cNvPr id="3" name="Content Placeholder 2"/>
          <p:cNvSpPr>
            <a:spLocks noGrp="1"/>
          </p:cNvSpPr>
          <p:nvPr>
            <p:ph idx="1"/>
          </p:nvPr>
        </p:nvSpPr>
        <p:spPr/>
        <p:txBody>
          <a:bodyPr>
            <a:normAutofit fontScale="70000" lnSpcReduction="20000"/>
          </a:bodyPr>
          <a:lstStyle/>
          <a:p>
            <a:pPr algn="just">
              <a:lnSpc>
                <a:spcPct val="150000"/>
              </a:lnSpc>
              <a:buFontTx/>
              <a:buAutoNum type="arabicPeriod"/>
              <a:defRPr/>
            </a:pPr>
            <a:r>
              <a:rPr lang="en-US" dirty="0" smtClean="0">
                <a:cs typeface="Calibri" pitchFamily="34" charset="0"/>
              </a:rPr>
              <a:t> The real </a:t>
            </a:r>
            <a:r>
              <a:rPr lang="en-US" dirty="0" err="1" smtClean="0">
                <a:cs typeface="Calibri" pitchFamily="34" charset="0"/>
              </a:rPr>
              <a:t>Halal</a:t>
            </a:r>
            <a:r>
              <a:rPr lang="en-US" dirty="0" smtClean="0">
                <a:cs typeface="Calibri" pitchFamily="34" charset="0"/>
              </a:rPr>
              <a:t> model must be based on strict religious Islamic verdicts  to ensure </a:t>
            </a:r>
            <a:r>
              <a:rPr lang="en-US" dirty="0" err="1" smtClean="0">
                <a:cs typeface="Calibri" pitchFamily="34" charset="0"/>
              </a:rPr>
              <a:t>Halal</a:t>
            </a:r>
            <a:r>
              <a:rPr lang="en-US" dirty="0" smtClean="0">
                <a:cs typeface="Calibri" pitchFamily="34" charset="0"/>
              </a:rPr>
              <a:t> validity.</a:t>
            </a:r>
          </a:p>
          <a:p>
            <a:pPr algn="just">
              <a:lnSpc>
                <a:spcPct val="150000"/>
              </a:lnSpc>
              <a:buFontTx/>
              <a:buAutoNum type="arabicPeriod"/>
              <a:defRPr/>
            </a:pPr>
            <a:r>
              <a:rPr lang="en-US" dirty="0" smtClean="0">
                <a:cs typeface="Calibri" pitchFamily="34" charset="0"/>
              </a:rPr>
              <a:t> Innovations must be introduced to the </a:t>
            </a:r>
            <a:r>
              <a:rPr lang="en-US" dirty="0" err="1" smtClean="0">
                <a:cs typeface="Calibri" pitchFamily="34" charset="0"/>
              </a:rPr>
              <a:t>Halal</a:t>
            </a:r>
            <a:r>
              <a:rPr lang="en-US" dirty="0" smtClean="0">
                <a:cs typeface="Calibri" pitchFamily="34" charset="0"/>
              </a:rPr>
              <a:t> industry in order to fulfill </a:t>
            </a:r>
            <a:r>
              <a:rPr lang="en-US" dirty="0" err="1" smtClean="0">
                <a:cs typeface="Calibri" pitchFamily="34" charset="0"/>
              </a:rPr>
              <a:t>Halal</a:t>
            </a:r>
            <a:r>
              <a:rPr lang="en-US" dirty="0" smtClean="0">
                <a:cs typeface="Calibri" pitchFamily="34" charset="0"/>
              </a:rPr>
              <a:t> requirements.</a:t>
            </a:r>
          </a:p>
          <a:p>
            <a:pPr algn="just">
              <a:lnSpc>
                <a:spcPct val="150000"/>
              </a:lnSpc>
              <a:buFontTx/>
              <a:buAutoNum type="arabicPeriod"/>
              <a:defRPr/>
            </a:pPr>
            <a:r>
              <a:rPr lang="en-US" dirty="0" smtClean="0">
                <a:cs typeface="Calibri" pitchFamily="34" charset="0"/>
              </a:rPr>
              <a:t> Training of </a:t>
            </a:r>
            <a:r>
              <a:rPr lang="en-US" dirty="0" err="1" smtClean="0">
                <a:cs typeface="Calibri" pitchFamily="34" charset="0"/>
              </a:rPr>
              <a:t>Halal</a:t>
            </a:r>
            <a:r>
              <a:rPr lang="en-US" dirty="0" smtClean="0">
                <a:cs typeface="Calibri" pitchFamily="34" charset="0"/>
              </a:rPr>
              <a:t> stakeholders and their employees is a key factor in </a:t>
            </a:r>
            <a:r>
              <a:rPr lang="en-US" dirty="0" err="1" smtClean="0">
                <a:cs typeface="Calibri" pitchFamily="34" charset="0"/>
              </a:rPr>
              <a:t>Halal</a:t>
            </a:r>
            <a:r>
              <a:rPr lang="en-US" dirty="0" smtClean="0">
                <a:cs typeface="Calibri" pitchFamily="34" charset="0"/>
              </a:rPr>
              <a:t> assurance.</a:t>
            </a:r>
          </a:p>
          <a:p>
            <a:pPr algn="just">
              <a:lnSpc>
                <a:spcPct val="150000"/>
              </a:lnSpc>
              <a:buFontTx/>
              <a:buAutoNum type="arabicPeriod"/>
              <a:defRPr/>
            </a:pPr>
            <a:r>
              <a:rPr lang="en-US" dirty="0" smtClean="0">
                <a:cs typeface="Calibri" pitchFamily="34" charset="0"/>
              </a:rPr>
              <a:t> Importation of </a:t>
            </a:r>
            <a:r>
              <a:rPr lang="en-US" dirty="0" err="1" smtClean="0">
                <a:cs typeface="Calibri" pitchFamily="34" charset="0"/>
              </a:rPr>
              <a:t>Halal</a:t>
            </a:r>
            <a:r>
              <a:rPr lang="en-US" dirty="0" smtClean="0">
                <a:cs typeface="Calibri" pitchFamily="34" charset="0"/>
              </a:rPr>
              <a:t> products can be guaranteed to be pure 100% </a:t>
            </a:r>
            <a:r>
              <a:rPr lang="en-US" dirty="0" err="1" smtClean="0">
                <a:cs typeface="Calibri" pitchFamily="34" charset="0"/>
              </a:rPr>
              <a:t>Halal</a:t>
            </a:r>
            <a:r>
              <a:rPr lang="en-US" dirty="0" smtClean="0">
                <a:cs typeface="Calibri" pitchFamily="34" charset="0"/>
              </a:rPr>
              <a:t> if imported from Muslim countries strict on </a:t>
            </a:r>
            <a:r>
              <a:rPr lang="en-US" dirty="0" err="1" smtClean="0">
                <a:cs typeface="Calibri" pitchFamily="34" charset="0"/>
              </a:rPr>
              <a:t>Halal</a:t>
            </a:r>
            <a:r>
              <a:rPr lang="en-US" dirty="0" smtClean="0">
                <a:cs typeface="Calibri" pitchFamily="34" charset="0"/>
              </a:rPr>
              <a:t> (e.g. 5F-Halal). </a:t>
            </a:r>
            <a:endParaRPr lang="en-US" dirty="0">
              <a:cs typeface="Calibri" pitchFamily="34" charset="0"/>
            </a:endParaRPr>
          </a:p>
        </p:txBody>
      </p:sp>
      <p:sp>
        <p:nvSpPr>
          <p:cNvPr id="8" name="Rectangle 7"/>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2" name="Picture 11"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13" name="TextBox 12"/>
          <p:cNvSpPr txBox="1"/>
          <p:nvPr/>
        </p:nvSpPr>
        <p:spPr>
          <a:xfrm>
            <a:off x="285720" y="6345816"/>
            <a:ext cx="2156360" cy="261610"/>
          </a:xfrm>
          <a:prstGeom prst="rect">
            <a:avLst/>
          </a:prstGeom>
          <a:noFill/>
        </p:spPr>
        <p:txBody>
          <a:bodyPr wrap="none" rtlCol="0">
            <a:spAutoFit/>
          </a:body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20000"/>
          </a:xfrm>
        </p:spPr>
        <p:txBody>
          <a:bodyPr>
            <a:noAutofit/>
          </a:bodyPr>
          <a:lstStyle/>
          <a:p>
            <a:pPr algn="l">
              <a:spcBef>
                <a:spcPct val="105000"/>
              </a:spcBef>
            </a:pPr>
            <a:r>
              <a:rPr lang="en-US" sz="2400" b="1" dirty="0" smtClean="0">
                <a:solidFill>
                  <a:schemeClr val="tx1">
                    <a:lumMod val="65000"/>
                    <a:lumOff val="35000"/>
                  </a:schemeClr>
                </a:solidFill>
                <a:ea typeface="MS PGothic" pitchFamily="34" charset="-128"/>
                <a:cs typeface="Calibri" pitchFamily="34" charset="0"/>
              </a:rPr>
              <a:t>Common Mistakes Practiced by </a:t>
            </a:r>
            <a:r>
              <a:rPr lang="en-US" sz="2400" b="1" dirty="0" err="1" smtClean="0">
                <a:solidFill>
                  <a:schemeClr val="tx1">
                    <a:lumMod val="65000"/>
                    <a:lumOff val="35000"/>
                  </a:schemeClr>
                </a:solidFill>
                <a:ea typeface="MS PGothic" pitchFamily="34" charset="-128"/>
                <a:cs typeface="Calibri" pitchFamily="34" charset="0"/>
              </a:rPr>
              <a:t>Halal</a:t>
            </a:r>
            <a:r>
              <a:rPr lang="en-US" sz="2400" b="1" dirty="0" smtClean="0">
                <a:solidFill>
                  <a:schemeClr val="tx1">
                    <a:lumMod val="65000"/>
                    <a:lumOff val="35000"/>
                  </a:schemeClr>
                </a:solidFill>
                <a:ea typeface="MS PGothic" pitchFamily="34" charset="-128"/>
                <a:cs typeface="Calibri" pitchFamily="34" charset="0"/>
              </a:rPr>
              <a:t> Certification Bodies</a:t>
            </a:r>
            <a:endParaRPr lang="en-US" sz="2400" b="1" dirty="0">
              <a:solidFill>
                <a:schemeClr val="tx1">
                  <a:lumMod val="65000"/>
                  <a:lumOff val="35000"/>
                </a:schemeClr>
              </a:solidFill>
              <a:ea typeface="MS PGothic" pitchFamily="34" charset="-128"/>
              <a:cs typeface="Calibri" pitchFamily="34" charset="0"/>
            </a:endParaRPr>
          </a:p>
        </p:txBody>
      </p:sp>
      <p:sp>
        <p:nvSpPr>
          <p:cNvPr id="3" name="Content Placeholder 2"/>
          <p:cNvSpPr>
            <a:spLocks noGrp="1"/>
          </p:cNvSpPr>
          <p:nvPr>
            <p:ph idx="1"/>
          </p:nvPr>
        </p:nvSpPr>
        <p:spPr/>
        <p:txBody>
          <a:bodyPr>
            <a:normAutofit fontScale="70000" lnSpcReduction="20000"/>
          </a:bodyPr>
          <a:lstStyle/>
          <a:p>
            <a:pPr marL="457200" indent="-457200" algn="justLow">
              <a:lnSpc>
                <a:spcPct val="150000"/>
              </a:lnSpc>
              <a:spcBef>
                <a:spcPts val="600"/>
              </a:spcBef>
              <a:buFont typeface="Courier New" pitchFamily="49" charset="0"/>
              <a:buChar char="o"/>
              <a:tabLst>
                <a:tab pos="1714500" algn="l"/>
              </a:tabLst>
            </a:pPr>
            <a:r>
              <a:rPr lang="en-US" dirty="0" err="1" smtClean="0">
                <a:latin typeface="Calibri" pitchFamily="34" charset="0"/>
                <a:cs typeface="Calibri" pitchFamily="34" charset="0"/>
              </a:rPr>
              <a:t>Halal</a:t>
            </a:r>
            <a:r>
              <a:rPr lang="en-US" dirty="0" smtClean="0">
                <a:latin typeface="Calibri" pitchFamily="34" charset="0"/>
                <a:cs typeface="Calibri" pitchFamily="34" charset="0"/>
              </a:rPr>
              <a:t> certification bodies, HCB should be accredited based on internationally approved </a:t>
            </a:r>
            <a:r>
              <a:rPr lang="en-US" dirty="0" err="1" smtClean="0">
                <a:latin typeface="Calibri" pitchFamily="34" charset="0"/>
                <a:cs typeface="Calibri" pitchFamily="34" charset="0"/>
              </a:rPr>
              <a:t>Halal</a:t>
            </a:r>
            <a:r>
              <a:rPr lang="en-US" dirty="0" smtClean="0">
                <a:latin typeface="Calibri" pitchFamily="34" charset="0"/>
                <a:cs typeface="Calibri" pitchFamily="34" charset="0"/>
              </a:rPr>
              <a:t> standard coupled with periodical audit by an approved international accredit Muslim body like GAC-GSO (Gulf Accreditation Center-Gulf Standard Organization).</a:t>
            </a:r>
          </a:p>
          <a:p>
            <a:pPr marL="457200" indent="-457200" algn="justLow">
              <a:lnSpc>
                <a:spcPct val="150000"/>
              </a:lnSpc>
              <a:spcBef>
                <a:spcPts val="600"/>
              </a:spcBef>
              <a:buFont typeface="Courier New" pitchFamily="49" charset="0"/>
              <a:buChar char="o"/>
            </a:pPr>
            <a:r>
              <a:rPr lang="en-US" dirty="0" smtClean="0">
                <a:latin typeface="Calibri" pitchFamily="34" charset="0"/>
                <a:cs typeface="Calibri" pitchFamily="34" charset="0"/>
              </a:rPr>
              <a:t> HCB should collaborate with other approved HCB to serve </a:t>
            </a:r>
            <a:r>
              <a:rPr lang="en-US" dirty="0" err="1" smtClean="0">
                <a:latin typeface="Calibri" pitchFamily="34" charset="0"/>
                <a:cs typeface="Calibri" pitchFamily="34" charset="0"/>
              </a:rPr>
              <a:t>Halal</a:t>
            </a:r>
            <a:r>
              <a:rPr lang="en-US" dirty="0" smtClean="0">
                <a:latin typeface="Calibri" pitchFamily="34" charset="0"/>
                <a:cs typeface="Calibri" pitchFamily="34" charset="0"/>
              </a:rPr>
              <a:t> rather than serving individual interests.</a:t>
            </a:r>
          </a:p>
          <a:p>
            <a:pPr marL="457200" indent="-457200" algn="justLow">
              <a:lnSpc>
                <a:spcPct val="150000"/>
              </a:lnSpc>
              <a:spcBef>
                <a:spcPts val="600"/>
              </a:spcBef>
              <a:buFont typeface="Courier New" pitchFamily="49" charset="0"/>
              <a:buChar char="o"/>
            </a:pPr>
            <a:r>
              <a:rPr lang="en-US" dirty="0" smtClean="0">
                <a:latin typeface="Calibri" pitchFamily="34" charset="0"/>
                <a:cs typeface="Calibri" pitchFamily="34" charset="0"/>
              </a:rPr>
              <a:t> Mutual recognition of </a:t>
            </a:r>
            <a:r>
              <a:rPr lang="en-US" dirty="0" err="1" smtClean="0">
                <a:latin typeface="Calibri" pitchFamily="34" charset="0"/>
                <a:cs typeface="Calibri" pitchFamily="34" charset="0"/>
              </a:rPr>
              <a:t>Halal</a:t>
            </a:r>
            <a:r>
              <a:rPr lang="en-US" dirty="0" smtClean="0">
                <a:latin typeface="Calibri" pitchFamily="34" charset="0"/>
                <a:cs typeface="Calibri" pitchFamily="34" charset="0"/>
              </a:rPr>
              <a:t> accredited HCB will boost </a:t>
            </a:r>
            <a:r>
              <a:rPr lang="en-US" dirty="0" err="1" smtClean="0">
                <a:latin typeface="Calibri" pitchFamily="34" charset="0"/>
                <a:cs typeface="Calibri" pitchFamily="34" charset="0"/>
              </a:rPr>
              <a:t>Halal</a:t>
            </a:r>
            <a:r>
              <a:rPr lang="en-US" dirty="0" smtClean="0">
                <a:latin typeface="Calibri" pitchFamily="34" charset="0"/>
                <a:cs typeface="Calibri" pitchFamily="34" charset="0"/>
              </a:rPr>
              <a:t> worldwide.</a:t>
            </a:r>
            <a:endParaRPr lang="en-US" dirty="0">
              <a:latin typeface="Calibri" pitchFamily="34" charset="0"/>
              <a:cs typeface="Calibri" pitchFamily="34" charset="0"/>
            </a:endParaRPr>
          </a:p>
        </p:txBody>
      </p:sp>
      <p:sp>
        <p:nvSpPr>
          <p:cNvPr id="8" name="Rectangle 7"/>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2" name="Picture 11"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13" name="TextBox 12"/>
          <p:cNvSpPr txBox="1"/>
          <p:nvPr/>
        </p:nvSpPr>
        <p:spPr>
          <a:xfrm>
            <a:off x="285720" y="6345816"/>
            <a:ext cx="2156360" cy="261610"/>
          </a:xfrm>
          <a:prstGeom prst="rect">
            <a:avLst/>
          </a:prstGeom>
          <a:noFill/>
        </p:spPr>
        <p:txBody>
          <a:bodyPr wrap="none" rtlCol="0">
            <a:spAutoFit/>
          </a:body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20000"/>
          </a:xfrm>
        </p:spPr>
        <p:txBody>
          <a:bodyPr>
            <a:normAutofit fontScale="90000"/>
          </a:bodyPr>
          <a:lstStyle/>
          <a:p>
            <a:pPr algn="l"/>
            <a:r>
              <a:rPr lang="en-US" dirty="0" smtClean="0">
                <a:solidFill>
                  <a:schemeClr val="tx1">
                    <a:lumMod val="65000"/>
                    <a:lumOff val="35000"/>
                  </a:schemeClr>
                </a:solidFill>
              </a:rPr>
              <a:t>Scope</a:t>
            </a:r>
            <a:endParaRPr lang="en-IN" dirty="0">
              <a:solidFill>
                <a:schemeClr val="tx1">
                  <a:lumMod val="65000"/>
                  <a:lumOff val="35000"/>
                </a:schemeClr>
              </a:solidFill>
            </a:endParaRPr>
          </a:p>
        </p:txBody>
      </p:sp>
      <p:sp>
        <p:nvSpPr>
          <p:cNvPr id="3" name="Content Placeholder 2"/>
          <p:cNvSpPr>
            <a:spLocks noGrp="1"/>
          </p:cNvSpPr>
          <p:nvPr>
            <p:ph idx="1"/>
          </p:nvPr>
        </p:nvSpPr>
        <p:spPr/>
        <p:txBody>
          <a:bodyPr>
            <a:normAutofit/>
          </a:bodyPr>
          <a:lstStyle/>
          <a:p>
            <a:pPr algn="just">
              <a:lnSpc>
                <a:spcPct val="150000"/>
              </a:lnSpc>
              <a:buNone/>
            </a:pPr>
            <a:r>
              <a:rPr lang="en-US" sz="2400" dirty="0" smtClean="0"/>
              <a:t>This training course has the aim of:</a:t>
            </a:r>
          </a:p>
          <a:p>
            <a:pPr marL="457200" indent="-457200" algn="just">
              <a:lnSpc>
                <a:spcPct val="200000"/>
              </a:lnSpc>
              <a:buFont typeface="Courier New" pitchFamily="49" charset="0"/>
              <a:buChar char="o"/>
            </a:pPr>
            <a:r>
              <a:rPr lang="en-US" sz="2400" dirty="0" smtClean="0"/>
              <a:t>Providing insight information on the industry of </a:t>
            </a:r>
            <a:r>
              <a:rPr lang="en-US" sz="2400" dirty="0" err="1" smtClean="0"/>
              <a:t>Halal</a:t>
            </a:r>
            <a:r>
              <a:rPr lang="en-US" sz="2400" dirty="0" smtClean="0"/>
              <a:t> for food, non-food products and its services. </a:t>
            </a:r>
          </a:p>
          <a:p>
            <a:pPr marL="457200" indent="-457200" algn="just">
              <a:lnSpc>
                <a:spcPct val="200000"/>
              </a:lnSpc>
              <a:buFont typeface="Courier New" pitchFamily="49" charset="0"/>
              <a:buChar char="o"/>
            </a:pPr>
            <a:r>
              <a:rPr lang="en-US" sz="2400" dirty="0" smtClean="0"/>
              <a:t>To provide practical and real know how of these main components of the industry. </a:t>
            </a:r>
          </a:p>
          <a:p>
            <a:pPr algn="just">
              <a:lnSpc>
                <a:spcPct val="150000"/>
              </a:lnSpc>
              <a:buNone/>
            </a:pPr>
            <a:endParaRPr lang="en-US" sz="2400" dirty="0" smtClean="0"/>
          </a:p>
        </p:txBody>
      </p:sp>
      <p:sp>
        <p:nvSpPr>
          <p:cNvPr id="8" name="Rectangle 7"/>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2" name="Picture 11"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13" name="TextBox 12"/>
          <p:cNvSpPr txBox="1"/>
          <p:nvPr/>
        </p:nvSpPr>
        <p:spPr>
          <a:xfrm>
            <a:off x="285720" y="6345816"/>
            <a:ext cx="2156360" cy="261610"/>
          </a:xfrm>
          <a:prstGeom prst="rect">
            <a:avLst/>
          </a:prstGeom>
          <a:noFill/>
        </p:spPr>
        <p:txBody>
          <a:bodyPr wrap="none" rtlCol="0">
            <a:spAutoFit/>
          </a:body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20000"/>
          </a:xfrm>
        </p:spPr>
        <p:txBody>
          <a:bodyPr>
            <a:noAutofit/>
          </a:bodyPr>
          <a:lstStyle/>
          <a:p>
            <a:pPr algn="l">
              <a:lnSpc>
                <a:spcPct val="150000"/>
              </a:lnSpc>
            </a:pPr>
            <a:r>
              <a:rPr lang="en-US" altLang="en-US" sz="3200" dirty="0" smtClean="0">
                <a:solidFill>
                  <a:schemeClr val="tx1">
                    <a:lumMod val="65000"/>
                    <a:lumOff val="35000"/>
                  </a:schemeClr>
                </a:solidFill>
                <a:cs typeface="Calibri" pitchFamily="34" charset="0"/>
              </a:rPr>
              <a:t>Nucleus Working Group for </a:t>
            </a:r>
            <a:r>
              <a:rPr lang="en-US" altLang="en-US" sz="3200" dirty="0" err="1" smtClean="0">
                <a:solidFill>
                  <a:schemeClr val="tx1">
                    <a:lumMod val="65000"/>
                    <a:lumOff val="35000"/>
                  </a:schemeClr>
                </a:solidFill>
                <a:cs typeface="Calibri" pitchFamily="34" charset="0"/>
              </a:rPr>
              <a:t>Halal</a:t>
            </a:r>
            <a:r>
              <a:rPr lang="en-US" altLang="en-US" sz="3200" dirty="0" smtClean="0">
                <a:solidFill>
                  <a:schemeClr val="tx1">
                    <a:lumMod val="65000"/>
                    <a:lumOff val="35000"/>
                  </a:schemeClr>
                </a:solidFill>
                <a:cs typeface="Calibri" pitchFamily="34" charset="0"/>
              </a:rPr>
              <a:t> Research</a:t>
            </a:r>
            <a:endParaRPr lang="en-US" altLang="en-US" sz="3200" dirty="0">
              <a:solidFill>
                <a:schemeClr val="tx1">
                  <a:lumMod val="65000"/>
                  <a:lumOff val="35000"/>
                </a:schemeClr>
              </a:solidFill>
              <a:cs typeface="Calibri" pitchFamily="34" charset="0"/>
            </a:endParaRPr>
          </a:p>
        </p:txBody>
      </p:sp>
      <p:sp>
        <p:nvSpPr>
          <p:cNvPr id="3" name="Content Placeholder 2"/>
          <p:cNvSpPr>
            <a:spLocks noGrp="1"/>
          </p:cNvSpPr>
          <p:nvPr>
            <p:ph idx="1"/>
          </p:nvPr>
        </p:nvSpPr>
        <p:spPr/>
        <p:txBody>
          <a:bodyPr>
            <a:normAutofit/>
          </a:bodyPr>
          <a:lstStyle/>
          <a:p>
            <a:pPr marL="514350" indent="-514350" algn="just">
              <a:lnSpc>
                <a:spcPct val="150000"/>
              </a:lnSpc>
              <a:spcBef>
                <a:spcPts val="600"/>
              </a:spcBef>
              <a:buFont typeface="+mj-lt"/>
              <a:buAutoNum type="arabicPeriod"/>
              <a:defRPr/>
            </a:pPr>
            <a:r>
              <a:rPr lang="en-US" sz="2400" dirty="0" smtClean="0">
                <a:cs typeface="Calibri" pitchFamily="34" charset="0"/>
              </a:rPr>
              <a:t>A collaborative efforts of multidisciplinary team is necessary to carry out a successful R&amp;D </a:t>
            </a:r>
            <a:r>
              <a:rPr lang="en-US" sz="2400" dirty="0" err="1" smtClean="0">
                <a:cs typeface="Calibri" pitchFamily="34" charset="0"/>
              </a:rPr>
              <a:t>Halal</a:t>
            </a:r>
            <a:r>
              <a:rPr lang="en-US" sz="2400" dirty="0" smtClean="0">
                <a:cs typeface="Calibri" pitchFamily="34" charset="0"/>
              </a:rPr>
              <a:t> project. </a:t>
            </a:r>
          </a:p>
          <a:p>
            <a:pPr marL="514350" indent="-514350" algn="just">
              <a:lnSpc>
                <a:spcPct val="150000"/>
              </a:lnSpc>
              <a:spcBef>
                <a:spcPts val="600"/>
              </a:spcBef>
              <a:buFont typeface="+mj-lt"/>
              <a:buAutoNum type="arabicPeriod"/>
              <a:defRPr/>
            </a:pPr>
            <a:r>
              <a:rPr lang="en-US" sz="2400" dirty="0" smtClean="0">
                <a:cs typeface="Calibri" pitchFamily="34" charset="0"/>
              </a:rPr>
              <a:t>A supported team is also required to facilitate the needs of Nucleus working group for </a:t>
            </a:r>
            <a:r>
              <a:rPr lang="en-US" sz="2400" dirty="0" err="1" smtClean="0">
                <a:cs typeface="Calibri" pitchFamily="34" charset="0"/>
              </a:rPr>
              <a:t>Halal</a:t>
            </a:r>
            <a:r>
              <a:rPr lang="en-US" sz="2400" dirty="0" smtClean="0">
                <a:cs typeface="Calibri" pitchFamily="34" charset="0"/>
              </a:rPr>
              <a:t> research. </a:t>
            </a:r>
            <a:endParaRPr lang="en-US" sz="2400" dirty="0">
              <a:cs typeface="Calibri" pitchFamily="34" charset="0"/>
            </a:endParaRPr>
          </a:p>
        </p:txBody>
      </p:sp>
      <p:sp>
        <p:nvSpPr>
          <p:cNvPr id="8" name="Rectangle 7"/>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2" name="Picture 11"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13" name="TextBox 12"/>
          <p:cNvSpPr txBox="1"/>
          <p:nvPr/>
        </p:nvSpPr>
        <p:spPr>
          <a:xfrm>
            <a:off x="285720" y="6345816"/>
            <a:ext cx="2156360" cy="261610"/>
          </a:xfrm>
          <a:prstGeom prst="rect">
            <a:avLst/>
          </a:prstGeom>
          <a:noFill/>
        </p:spPr>
        <p:txBody>
          <a:bodyPr wrap="none" rtlCol="0">
            <a:spAutoFit/>
          </a:body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20000"/>
          </a:xfrm>
        </p:spPr>
        <p:txBody>
          <a:bodyPr>
            <a:noAutofit/>
          </a:bodyPr>
          <a:lstStyle/>
          <a:p>
            <a:pPr algn="l">
              <a:lnSpc>
                <a:spcPct val="150000"/>
              </a:lnSpc>
            </a:pPr>
            <a:r>
              <a:rPr lang="en-US" sz="3200" dirty="0" smtClean="0">
                <a:solidFill>
                  <a:schemeClr val="tx1">
                    <a:lumMod val="65000"/>
                    <a:lumOff val="35000"/>
                  </a:schemeClr>
                </a:solidFill>
                <a:cs typeface="Times New Roman" pitchFamily="18" charset="0"/>
              </a:rPr>
              <a:t>Potential opportunities in the </a:t>
            </a:r>
            <a:r>
              <a:rPr lang="en-US" sz="3200" dirty="0" err="1" smtClean="0">
                <a:solidFill>
                  <a:schemeClr val="tx1">
                    <a:lumMod val="65000"/>
                    <a:lumOff val="35000"/>
                  </a:schemeClr>
                </a:solidFill>
                <a:cs typeface="Times New Roman" pitchFamily="18" charset="0"/>
              </a:rPr>
              <a:t>Halal</a:t>
            </a:r>
            <a:r>
              <a:rPr lang="en-US" sz="3200" dirty="0" smtClean="0">
                <a:solidFill>
                  <a:schemeClr val="tx1">
                    <a:lumMod val="65000"/>
                    <a:lumOff val="35000"/>
                  </a:schemeClr>
                </a:solidFill>
                <a:cs typeface="Times New Roman" pitchFamily="18" charset="0"/>
              </a:rPr>
              <a:t> market</a:t>
            </a:r>
            <a:endParaRPr lang="en-US" sz="3200" dirty="0">
              <a:solidFill>
                <a:schemeClr val="tx1">
                  <a:lumMod val="65000"/>
                  <a:lumOff val="35000"/>
                </a:schemeClr>
              </a:solidFill>
              <a:cs typeface="Times New Roman" pitchFamily="18" charset="0"/>
            </a:endParaRPr>
          </a:p>
        </p:txBody>
      </p:sp>
      <p:sp>
        <p:nvSpPr>
          <p:cNvPr id="3" name="Content Placeholder 2"/>
          <p:cNvSpPr>
            <a:spLocks noGrp="1"/>
          </p:cNvSpPr>
          <p:nvPr>
            <p:ph idx="1"/>
          </p:nvPr>
        </p:nvSpPr>
        <p:spPr/>
        <p:txBody>
          <a:bodyPr>
            <a:normAutofit fontScale="77500" lnSpcReduction="20000"/>
          </a:bodyPr>
          <a:lstStyle/>
          <a:p>
            <a:pPr marL="457200" indent="-457200" algn="just">
              <a:lnSpc>
                <a:spcPct val="150000"/>
              </a:lnSpc>
              <a:buFont typeface="+mj-lt"/>
              <a:buAutoNum type="arabicPeriod"/>
            </a:pPr>
            <a:r>
              <a:rPr lang="en-US" dirty="0" smtClean="0">
                <a:cs typeface="Times New Roman" pitchFamily="18" charset="0"/>
              </a:rPr>
              <a:t>Potential opportunities of </a:t>
            </a:r>
            <a:r>
              <a:rPr lang="en-US" dirty="0" err="1" smtClean="0">
                <a:cs typeface="Times New Roman" pitchFamily="18" charset="0"/>
              </a:rPr>
              <a:t>Halal</a:t>
            </a:r>
            <a:r>
              <a:rPr lang="en-US" dirty="0" smtClean="0">
                <a:cs typeface="Times New Roman" pitchFamily="18" charset="0"/>
              </a:rPr>
              <a:t> trade in the Middle East are great</a:t>
            </a:r>
          </a:p>
          <a:p>
            <a:pPr marL="457200" indent="-457200" algn="just">
              <a:lnSpc>
                <a:spcPct val="150000"/>
              </a:lnSpc>
              <a:buFont typeface="+mj-lt"/>
              <a:buAutoNum type="arabicPeriod"/>
            </a:pPr>
            <a:r>
              <a:rPr lang="en-US" dirty="0" err="1" smtClean="0">
                <a:cs typeface="Times New Roman" pitchFamily="18" charset="0"/>
              </a:rPr>
              <a:t>Halal</a:t>
            </a:r>
            <a:r>
              <a:rPr lang="en-US" dirty="0" smtClean="0">
                <a:cs typeface="Times New Roman" pitchFamily="18" charset="0"/>
              </a:rPr>
              <a:t> certification and modern scientific approaches could reduce the concerns of Muslim consumers with regard to new processed foods</a:t>
            </a:r>
          </a:p>
          <a:p>
            <a:pPr marL="457200" indent="-457200" algn="just">
              <a:lnSpc>
                <a:spcPct val="150000"/>
              </a:lnSpc>
              <a:buFont typeface="+mj-lt"/>
              <a:buAutoNum type="arabicPeriod"/>
            </a:pPr>
            <a:r>
              <a:rPr lang="en-US" dirty="0" smtClean="0">
                <a:cs typeface="Times New Roman" pitchFamily="18" charset="0"/>
              </a:rPr>
              <a:t>Basics and principles of </a:t>
            </a:r>
            <a:r>
              <a:rPr lang="en-US" dirty="0" err="1" smtClean="0">
                <a:cs typeface="Times New Roman" pitchFamily="18" charset="0"/>
              </a:rPr>
              <a:t>Halal</a:t>
            </a:r>
            <a:r>
              <a:rPr lang="en-US" dirty="0" smtClean="0">
                <a:cs typeface="Times New Roman" pitchFamily="18" charset="0"/>
              </a:rPr>
              <a:t> products and services should be fully understood by all stakeholders of </a:t>
            </a:r>
            <a:r>
              <a:rPr lang="en-US" dirty="0" err="1" smtClean="0">
                <a:cs typeface="Times New Roman" pitchFamily="18" charset="0"/>
              </a:rPr>
              <a:t>Halal</a:t>
            </a:r>
            <a:r>
              <a:rPr lang="en-US" dirty="0" smtClean="0">
                <a:cs typeface="Times New Roman" pitchFamily="18" charset="0"/>
              </a:rPr>
              <a:t> industry to ensure integrity of </a:t>
            </a:r>
            <a:r>
              <a:rPr lang="en-US" dirty="0" err="1" smtClean="0">
                <a:cs typeface="Times New Roman" pitchFamily="18" charset="0"/>
              </a:rPr>
              <a:t>Halal</a:t>
            </a:r>
            <a:r>
              <a:rPr lang="en-US" dirty="0" smtClean="0">
                <a:cs typeface="Times New Roman" pitchFamily="18" charset="0"/>
              </a:rPr>
              <a:t> all along the supply chain</a:t>
            </a:r>
            <a:r>
              <a:rPr lang="en-GB" dirty="0" smtClean="0">
                <a:ea typeface="SimSun" pitchFamily="2" charset="-122"/>
                <a:cs typeface="Times New Roman" pitchFamily="18" charset="0"/>
              </a:rPr>
              <a:t>   </a:t>
            </a:r>
            <a:endParaRPr lang="en-US" dirty="0">
              <a:ea typeface="SimSun" pitchFamily="2" charset="-122"/>
              <a:cs typeface="Times New Roman" pitchFamily="18" charset="0"/>
            </a:endParaRPr>
          </a:p>
        </p:txBody>
      </p:sp>
      <p:sp>
        <p:nvSpPr>
          <p:cNvPr id="8" name="Rectangle 7"/>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2" name="Picture 11"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13" name="TextBox 12"/>
          <p:cNvSpPr txBox="1"/>
          <p:nvPr/>
        </p:nvSpPr>
        <p:spPr>
          <a:xfrm>
            <a:off x="285720" y="6345816"/>
            <a:ext cx="2156360" cy="261610"/>
          </a:xfrm>
          <a:prstGeom prst="rect">
            <a:avLst/>
          </a:prstGeom>
          <a:noFill/>
        </p:spPr>
        <p:txBody>
          <a:bodyPr wrap="none" rtlCol="0">
            <a:spAutoFit/>
          </a:body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20000"/>
          </a:xfrm>
        </p:spPr>
        <p:txBody>
          <a:bodyPr>
            <a:noAutofit/>
          </a:bodyPr>
          <a:lstStyle/>
          <a:p>
            <a:pPr algn="l"/>
            <a:r>
              <a:rPr lang="en-US" altLang="en-US" sz="2800" dirty="0" smtClean="0">
                <a:solidFill>
                  <a:schemeClr val="tx1">
                    <a:lumMod val="65000"/>
                    <a:lumOff val="35000"/>
                  </a:schemeClr>
                </a:solidFill>
                <a:ea typeface="MS PGothic" pitchFamily="34" charset="-128"/>
                <a:cs typeface="Simple Indust Shaded" pitchFamily="2" charset="-78"/>
              </a:rPr>
              <a:t>Islamic supervision methodology of </a:t>
            </a:r>
            <a:r>
              <a:rPr lang="en-US" altLang="en-US" sz="2800" dirty="0" err="1" smtClean="0">
                <a:solidFill>
                  <a:schemeClr val="tx1">
                    <a:lumMod val="65000"/>
                    <a:lumOff val="35000"/>
                  </a:schemeClr>
                </a:solidFill>
                <a:ea typeface="MS PGothic" pitchFamily="34" charset="-128"/>
                <a:cs typeface="Simple Indust Shaded" pitchFamily="2" charset="-78"/>
              </a:rPr>
              <a:t>Halal</a:t>
            </a:r>
            <a:r>
              <a:rPr lang="en-US" altLang="en-US" sz="2800" dirty="0" smtClean="0">
                <a:solidFill>
                  <a:schemeClr val="tx1">
                    <a:lumMod val="65000"/>
                    <a:lumOff val="35000"/>
                  </a:schemeClr>
                </a:solidFill>
                <a:ea typeface="MS PGothic" pitchFamily="34" charset="-128"/>
                <a:cs typeface="Simple Indust Shaded" pitchFamily="2" charset="-78"/>
              </a:rPr>
              <a:t> Products</a:t>
            </a:r>
            <a:endParaRPr lang="en-US" altLang="en-US" sz="2800" dirty="0">
              <a:solidFill>
                <a:schemeClr val="tx1">
                  <a:lumMod val="65000"/>
                  <a:lumOff val="35000"/>
                </a:schemeClr>
              </a:solidFill>
              <a:ea typeface="MS PGothic" pitchFamily="34" charset="-128"/>
              <a:cs typeface="Simple Indust Shaded" pitchFamily="2" charset="-78"/>
            </a:endParaRPr>
          </a:p>
        </p:txBody>
      </p:sp>
      <p:sp>
        <p:nvSpPr>
          <p:cNvPr id="3" name="Content Placeholder 2"/>
          <p:cNvSpPr>
            <a:spLocks noGrp="1"/>
          </p:cNvSpPr>
          <p:nvPr>
            <p:ph idx="1"/>
          </p:nvPr>
        </p:nvSpPr>
        <p:spPr/>
        <p:txBody>
          <a:bodyPr>
            <a:normAutofit/>
          </a:bodyPr>
          <a:lstStyle/>
          <a:p>
            <a:pPr marL="457200" indent="-457200" algn="just">
              <a:lnSpc>
                <a:spcPct val="200000"/>
              </a:lnSpc>
              <a:spcBef>
                <a:spcPts val="600"/>
              </a:spcBef>
              <a:buFont typeface="Courier New" pitchFamily="49" charset="0"/>
              <a:buChar char="o"/>
            </a:pPr>
            <a:r>
              <a:rPr lang="en-US" altLang="en-US" sz="2400" dirty="0" smtClean="0">
                <a:cs typeface="Simple Indust Shaded" pitchFamily="2" charset="-78"/>
              </a:rPr>
              <a:t>Making sure of the religious identity and professional background of the HCB that will issue your </a:t>
            </a:r>
            <a:r>
              <a:rPr lang="en-US" altLang="en-US" sz="2400" dirty="0" err="1" smtClean="0">
                <a:cs typeface="Simple Indust Shaded" pitchFamily="2" charset="-78"/>
              </a:rPr>
              <a:t>Halal</a:t>
            </a:r>
            <a:r>
              <a:rPr lang="en-US" altLang="en-US" sz="2400" dirty="0" smtClean="0">
                <a:cs typeface="Simple Indust Shaded" pitchFamily="2" charset="-78"/>
              </a:rPr>
              <a:t> certificates is very vital for marketing </a:t>
            </a:r>
            <a:r>
              <a:rPr lang="en-US" altLang="en-US" sz="2400" dirty="0" err="1" smtClean="0">
                <a:cs typeface="Simple Indust Shaded" pitchFamily="2" charset="-78"/>
              </a:rPr>
              <a:t>Halal</a:t>
            </a:r>
            <a:r>
              <a:rPr lang="en-US" altLang="en-US" sz="2400" dirty="0" smtClean="0">
                <a:cs typeface="Simple Indust Shaded" pitchFamily="2" charset="-78"/>
              </a:rPr>
              <a:t> products.</a:t>
            </a:r>
            <a:endParaRPr lang="en-US" altLang="en-US" sz="2400" dirty="0">
              <a:cs typeface="Simple Indust Shaded" pitchFamily="2" charset="-78"/>
            </a:endParaRPr>
          </a:p>
        </p:txBody>
      </p:sp>
      <p:sp>
        <p:nvSpPr>
          <p:cNvPr id="8" name="Rectangle 7"/>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2" name="Picture 11"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13" name="TextBox 12"/>
          <p:cNvSpPr txBox="1"/>
          <p:nvPr/>
        </p:nvSpPr>
        <p:spPr>
          <a:xfrm>
            <a:off x="285720" y="6345816"/>
            <a:ext cx="2156360" cy="261610"/>
          </a:xfrm>
          <a:prstGeom prst="rect">
            <a:avLst/>
          </a:prstGeom>
          <a:noFill/>
        </p:spPr>
        <p:txBody>
          <a:bodyPr wrap="none" rtlCol="0">
            <a:spAutoFit/>
          </a:body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20000"/>
          </a:xfrm>
        </p:spPr>
        <p:txBody>
          <a:bodyPr>
            <a:normAutofit fontScale="90000"/>
          </a:bodyPr>
          <a:lstStyle/>
          <a:p>
            <a:pPr algn="l">
              <a:lnSpc>
                <a:spcPct val="150000"/>
              </a:lnSpc>
              <a:defRPr/>
            </a:pPr>
            <a:r>
              <a:rPr lang="en-US" dirty="0" smtClean="0">
                <a:solidFill>
                  <a:schemeClr val="tx1">
                    <a:lumMod val="65000"/>
                    <a:lumOff val="35000"/>
                  </a:schemeClr>
                </a:solidFill>
                <a:cs typeface="Times New Roman" pitchFamily="18" charset="0"/>
              </a:rPr>
              <a:t>Good </a:t>
            </a:r>
            <a:r>
              <a:rPr lang="en-US" dirty="0" err="1" smtClean="0">
                <a:solidFill>
                  <a:schemeClr val="tx1">
                    <a:lumMod val="65000"/>
                    <a:lumOff val="35000"/>
                  </a:schemeClr>
                </a:solidFill>
                <a:cs typeface="Times New Roman" pitchFamily="18" charset="0"/>
              </a:rPr>
              <a:t>Halal</a:t>
            </a:r>
            <a:r>
              <a:rPr lang="en-US" dirty="0" smtClean="0">
                <a:solidFill>
                  <a:schemeClr val="tx1">
                    <a:lumMod val="65000"/>
                    <a:lumOff val="35000"/>
                  </a:schemeClr>
                </a:solidFill>
                <a:cs typeface="Times New Roman" pitchFamily="18" charset="0"/>
              </a:rPr>
              <a:t> Practices (GHP)</a:t>
            </a:r>
            <a:endParaRPr lang="ar-KW" dirty="0">
              <a:solidFill>
                <a:schemeClr val="tx1">
                  <a:lumMod val="65000"/>
                  <a:lumOff val="35000"/>
                </a:schemeClr>
              </a:solidFill>
              <a:cs typeface="Times New Roman" pitchFamily="18" charset="0"/>
            </a:endParaRPr>
          </a:p>
        </p:txBody>
      </p:sp>
      <p:sp>
        <p:nvSpPr>
          <p:cNvPr id="3" name="Content Placeholder 2"/>
          <p:cNvSpPr>
            <a:spLocks noGrp="1"/>
          </p:cNvSpPr>
          <p:nvPr>
            <p:ph idx="1"/>
          </p:nvPr>
        </p:nvSpPr>
        <p:spPr/>
        <p:txBody>
          <a:bodyPr>
            <a:normAutofit/>
          </a:bodyPr>
          <a:lstStyle/>
          <a:p>
            <a:pPr marL="285750" indent="-285750" algn="just">
              <a:lnSpc>
                <a:spcPct val="200000"/>
              </a:lnSpc>
              <a:buFont typeface="Courier New" pitchFamily="49" charset="0"/>
              <a:buChar char="o"/>
              <a:defRPr/>
            </a:pPr>
            <a:r>
              <a:rPr lang="en-US" sz="2400" dirty="0" smtClean="0">
                <a:cs typeface="Times New Roman" pitchFamily="18" charset="0"/>
              </a:rPr>
              <a:t>Good  </a:t>
            </a:r>
            <a:r>
              <a:rPr lang="en-US" sz="2400" dirty="0" err="1" smtClean="0">
                <a:cs typeface="Times New Roman" pitchFamily="18" charset="0"/>
              </a:rPr>
              <a:t>Halal</a:t>
            </a:r>
            <a:r>
              <a:rPr lang="en-US" sz="2400" dirty="0" smtClean="0">
                <a:cs typeface="Times New Roman" pitchFamily="18" charset="0"/>
              </a:rPr>
              <a:t> Practices (GHP) are recommended with the goal of safeguarding the religious status</a:t>
            </a:r>
            <a:r>
              <a:rPr lang="en-US" sz="2400" b="1" baseline="30000" dirty="0" smtClean="0">
                <a:solidFill>
                  <a:srgbClr val="FF0000"/>
                </a:solidFill>
                <a:cs typeface="Times New Roman" pitchFamily="18" charset="0"/>
              </a:rPr>
              <a:t>1</a:t>
            </a:r>
            <a:r>
              <a:rPr lang="en-US" sz="2400" dirty="0" smtClean="0">
                <a:cs typeface="Times New Roman" pitchFamily="18" charset="0"/>
              </a:rPr>
              <a:t> and health</a:t>
            </a:r>
            <a:r>
              <a:rPr lang="en-US" sz="2400" b="1" baseline="30000" dirty="0" smtClean="0">
                <a:solidFill>
                  <a:srgbClr val="FF0000"/>
                </a:solidFill>
                <a:cs typeface="Times New Roman" pitchFamily="18" charset="0"/>
              </a:rPr>
              <a:t>2</a:t>
            </a:r>
            <a:r>
              <a:rPr lang="en-US" sz="2400" dirty="0" smtClean="0">
                <a:cs typeface="Times New Roman" pitchFamily="18" charset="0"/>
              </a:rPr>
              <a:t> of </a:t>
            </a:r>
            <a:r>
              <a:rPr lang="en-US" sz="2400" dirty="0" smtClean="0">
                <a:solidFill>
                  <a:srgbClr val="00B050"/>
                </a:solidFill>
                <a:cs typeface="Times New Roman" pitchFamily="18" charset="0"/>
              </a:rPr>
              <a:t>consumers</a:t>
            </a:r>
            <a:r>
              <a:rPr lang="en-US" sz="2400" dirty="0" smtClean="0">
                <a:cs typeface="Times New Roman" pitchFamily="18" charset="0"/>
              </a:rPr>
              <a:t> and </a:t>
            </a:r>
            <a:r>
              <a:rPr lang="en-US" sz="2400" dirty="0" smtClean="0">
                <a:solidFill>
                  <a:srgbClr val="00B050"/>
                </a:solidFill>
                <a:cs typeface="Times New Roman" pitchFamily="18" charset="0"/>
              </a:rPr>
              <a:t>patients</a:t>
            </a:r>
            <a:r>
              <a:rPr lang="en-US" sz="2400" dirty="0" smtClean="0">
                <a:cs typeface="Times New Roman" pitchFamily="18" charset="0"/>
              </a:rPr>
              <a:t> as well as producing </a:t>
            </a:r>
            <a:r>
              <a:rPr lang="en-US" sz="2400" dirty="0" smtClean="0">
                <a:solidFill>
                  <a:srgbClr val="00B0F0"/>
                </a:solidFill>
                <a:cs typeface="Times New Roman" pitchFamily="18" charset="0"/>
              </a:rPr>
              <a:t>good quality </a:t>
            </a:r>
            <a:r>
              <a:rPr lang="en-US" sz="2400" dirty="0" err="1" smtClean="0">
                <a:solidFill>
                  <a:srgbClr val="00B0F0"/>
                </a:solidFill>
                <a:cs typeface="Times New Roman" pitchFamily="18" charset="0"/>
              </a:rPr>
              <a:t>Halal</a:t>
            </a:r>
            <a:r>
              <a:rPr lang="en-US" sz="2400" dirty="0" smtClean="0">
                <a:solidFill>
                  <a:srgbClr val="00B0F0"/>
                </a:solidFill>
                <a:cs typeface="Times New Roman" pitchFamily="18" charset="0"/>
              </a:rPr>
              <a:t> products</a:t>
            </a:r>
            <a:r>
              <a:rPr lang="en-US" sz="2400" dirty="0" smtClean="0">
                <a:cs typeface="Times New Roman" pitchFamily="18" charset="0"/>
              </a:rPr>
              <a:t>.</a:t>
            </a:r>
            <a:endParaRPr lang="en-US" sz="2400" dirty="0">
              <a:cs typeface="Times New Roman" pitchFamily="18" charset="0"/>
            </a:endParaRPr>
          </a:p>
        </p:txBody>
      </p:sp>
      <p:sp>
        <p:nvSpPr>
          <p:cNvPr id="8" name="Rectangle 7"/>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2" name="Picture 11"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13" name="TextBox 12"/>
          <p:cNvSpPr txBox="1"/>
          <p:nvPr/>
        </p:nvSpPr>
        <p:spPr>
          <a:xfrm>
            <a:off x="285720" y="6345816"/>
            <a:ext cx="2156360" cy="261610"/>
          </a:xfrm>
          <a:prstGeom prst="rect">
            <a:avLst/>
          </a:prstGeom>
          <a:noFill/>
        </p:spPr>
        <p:txBody>
          <a:bodyPr wrap="none" rtlCol="0">
            <a:spAutoFit/>
          </a:body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20000"/>
          </a:xfrm>
        </p:spPr>
        <p:txBody>
          <a:bodyPr>
            <a:normAutofit fontScale="90000"/>
          </a:bodyPr>
          <a:lstStyle/>
          <a:p>
            <a:pPr algn="l"/>
            <a:r>
              <a:rPr lang="en-US" dirty="0" smtClean="0">
                <a:solidFill>
                  <a:schemeClr val="tx1">
                    <a:lumMod val="65000"/>
                    <a:lumOff val="35000"/>
                  </a:schemeClr>
                </a:solidFill>
                <a:cs typeface="Calibri" pitchFamily="34" charset="0"/>
              </a:rPr>
              <a:t>Food safety in religious food</a:t>
            </a:r>
            <a:endParaRPr lang="en-US" dirty="0">
              <a:solidFill>
                <a:schemeClr val="tx1">
                  <a:lumMod val="65000"/>
                  <a:lumOff val="35000"/>
                </a:schemeClr>
              </a:solidFill>
              <a:ea typeface="MS PGothic" pitchFamily="34" charset="-128"/>
            </a:endParaRPr>
          </a:p>
        </p:txBody>
      </p:sp>
      <p:sp>
        <p:nvSpPr>
          <p:cNvPr id="3" name="Content Placeholder 2"/>
          <p:cNvSpPr>
            <a:spLocks noGrp="1"/>
          </p:cNvSpPr>
          <p:nvPr>
            <p:ph idx="1"/>
          </p:nvPr>
        </p:nvSpPr>
        <p:spPr/>
        <p:txBody>
          <a:bodyPr>
            <a:normAutofit fontScale="70000" lnSpcReduction="20000"/>
          </a:bodyPr>
          <a:lstStyle/>
          <a:p>
            <a:pPr algn="just">
              <a:lnSpc>
                <a:spcPct val="150000"/>
              </a:lnSpc>
              <a:buFont typeface="Courier New" pitchFamily="49" charset="0"/>
              <a:buChar char="o"/>
            </a:pPr>
            <a:r>
              <a:rPr lang="en-GB" dirty="0" smtClean="0">
                <a:cs typeface="Calibri" pitchFamily="34" charset="0"/>
              </a:rPr>
              <a:t> The </a:t>
            </a:r>
            <a:r>
              <a:rPr lang="en-GB" dirty="0" err="1" smtClean="0">
                <a:cs typeface="Calibri" pitchFamily="34" charset="0"/>
              </a:rPr>
              <a:t>Halal</a:t>
            </a:r>
            <a:r>
              <a:rPr lang="en-GB" dirty="0" smtClean="0">
                <a:cs typeface="Calibri" pitchFamily="34" charset="0"/>
              </a:rPr>
              <a:t> concept may be looked at as a reference standard to control safety and quality of consumable materials from production to consumption. </a:t>
            </a:r>
          </a:p>
          <a:p>
            <a:pPr algn="just">
              <a:lnSpc>
                <a:spcPct val="150000"/>
              </a:lnSpc>
              <a:buFont typeface="Courier New" pitchFamily="49" charset="0"/>
              <a:buChar char="o"/>
            </a:pPr>
            <a:r>
              <a:rPr lang="en-GB" dirty="0" smtClean="0">
                <a:cs typeface="Calibri" pitchFamily="34" charset="0"/>
              </a:rPr>
              <a:t> Consumable materials could range from food, drinks, cosmetics, medicine and personal care products for humans to feed for animals.  </a:t>
            </a:r>
          </a:p>
          <a:p>
            <a:pPr algn="just">
              <a:lnSpc>
                <a:spcPct val="150000"/>
              </a:lnSpc>
              <a:buFont typeface="Courier New" pitchFamily="49" charset="0"/>
              <a:buChar char="o"/>
            </a:pPr>
            <a:r>
              <a:rPr lang="en-GB" dirty="0" smtClean="0">
                <a:cs typeface="Calibri" pitchFamily="34" charset="0"/>
              </a:rPr>
              <a:t> </a:t>
            </a:r>
            <a:r>
              <a:rPr lang="en-GB" dirty="0" err="1" smtClean="0">
                <a:cs typeface="Calibri" pitchFamily="34" charset="0"/>
              </a:rPr>
              <a:t>Halal</a:t>
            </a:r>
            <a:r>
              <a:rPr lang="en-GB" dirty="0" smtClean="0">
                <a:cs typeface="Calibri" pitchFamily="34" charset="0"/>
              </a:rPr>
              <a:t> is for everyone</a:t>
            </a:r>
            <a:r>
              <a:rPr lang="en-US" dirty="0" smtClean="0">
                <a:cs typeface="Calibri" pitchFamily="34" charset="0"/>
              </a:rPr>
              <a:t> not just for Muslim Consumers, but for any Consumer who is looking for Integrity, Quality, and Purity in their lifestyle products.</a:t>
            </a:r>
            <a:endParaRPr lang="en-US" dirty="0">
              <a:cs typeface="Calibri" pitchFamily="34" charset="0"/>
            </a:endParaRPr>
          </a:p>
        </p:txBody>
      </p:sp>
      <p:sp>
        <p:nvSpPr>
          <p:cNvPr id="8" name="Rectangle 7"/>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2" name="Picture 11"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13" name="TextBox 12"/>
          <p:cNvSpPr txBox="1"/>
          <p:nvPr/>
        </p:nvSpPr>
        <p:spPr>
          <a:xfrm>
            <a:off x="285720" y="6345816"/>
            <a:ext cx="2156360" cy="261610"/>
          </a:xfrm>
          <a:prstGeom prst="rect">
            <a:avLst/>
          </a:prstGeom>
          <a:noFill/>
        </p:spPr>
        <p:txBody>
          <a:bodyPr wrap="none" rtlCol="0">
            <a:spAutoFit/>
          </a:body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Halal Sciences Academy - Transparency.png"/>
          <p:cNvPicPr>
            <a:picLocks noChangeAspect="1"/>
          </p:cNvPicPr>
          <p:nvPr/>
        </p:nvPicPr>
        <p:blipFill>
          <a:blip r:embed="rId2" cstate="print"/>
          <a:stretch>
            <a:fillRect/>
          </a:stretch>
        </p:blipFill>
        <p:spPr>
          <a:xfrm>
            <a:off x="2143108" y="2114114"/>
            <a:ext cx="4752000" cy="1516890"/>
          </a:xfrm>
          <a:prstGeom prst="rect">
            <a:avLst/>
          </a:prstGeom>
        </p:spPr>
      </p:pic>
      <p:sp>
        <p:nvSpPr>
          <p:cNvPr id="6" name="TextBox 5"/>
          <p:cNvSpPr txBox="1"/>
          <p:nvPr/>
        </p:nvSpPr>
        <p:spPr>
          <a:xfrm>
            <a:off x="2857488" y="4131238"/>
            <a:ext cx="3298275" cy="369332"/>
          </a:xfrm>
          <a:prstGeom prst="rect">
            <a:avLst/>
          </a:prstGeom>
          <a:noFill/>
        </p:spPr>
        <p:txBody>
          <a:bodyPr wrap="none" rtlCol="0">
            <a:spAutoFit/>
          </a:bodyPr>
          <a:lstStyle/>
          <a:p>
            <a:r>
              <a:rPr lang="en-IN" dirty="0" smtClean="0"/>
              <a:t>www.HalalSciencesAcademy.com</a:t>
            </a:r>
            <a:endParaRPr lang="en-IN" dirty="0"/>
          </a:p>
        </p:txBody>
      </p:sp>
      <p:sp>
        <p:nvSpPr>
          <p:cNvPr id="7" name="TextBox 6"/>
          <p:cNvSpPr txBox="1"/>
          <p:nvPr/>
        </p:nvSpPr>
        <p:spPr>
          <a:xfrm>
            <a:off x="1643042" y="5786454"/>
            <a:ext cx="5898859" cy="369332"/>
          </a:xfrm>
          <a:prstGeom prst="rect">
            <a:avLst/>
          </a:prstGeom>
          <a:noFill/>
        </p:spPr>
        <p:txBody>
          <a:bodyPr wrap="none" rtlCol="0">
            <a:spAutoFit/>
          </a:bodyPr>
          <a:lstStyle/>
          <a:p>
            <a:r>
              <a:rPr lang="en-IN" dirty="0" smtClean="0"/>
              <a:t>Trademarks, icons, images belong to their respective owners.</a:t>
            </a:r>
            <a:endParaRPr lang="en-IN" dirty="0"/>
          </a:p>
        </p:txBody>
      </p:sp>
      <p:sp>
        <p:nvSpPr>
          <p:cNvPr id="8" name="TextBox 12"/>
          <p:cNvSpPr txBox="1"/>
          <p:nvPr/>
        </p:nvSpPr>
        <p:spPr>
          <a:xfrm>
            <a:off x="3428992" y="6382100"/>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20000"/>
          </a:xfrm>
        </p:spPr>
        <p:txBody>
          <a:bodyPr>
            <a:normAutofit fontScale="90000"/>
          </a:bodyPr>
          <a:lstStyle/>
          <a:p>
            <a:pPr algn="l"/>
            <a:r>
              <a:rPr lang="en-US" dirty="0" smtClean="0">
                <a:solidFill>
                  <a:schemeClr val="tx1">
                    <a:lumMod val="65000"/>
                    <a:lumOff val="35000"/>
                  </a:schemeClr>
                </a:solidFill>
              </a:rPr>
              <a:t>Course objectives</a:t>
            </a:r>
            <a:endParaRPr lang="ar-KW" dirty="0">
              <a:solidFill>
                <a:schemeClr val="tx1">
                  <a:lumMod val="65000"/>
                  <a:lumOff val="35000"/>
                </a:schemeClr>
              </a:solidFill>
            </a:endParaRPr>
          </a:p>
        </p:txBody>
      </p:sp>
      <p:sp>
        <p:nvSpPr>
          <p:cNvPr id="3" name="Content Placeholder 2"/>
          <p:cNvSpPr>
            <a:spLocks noGrp="1"/>
          </p:cNvSpPr>
          <p:nvPr>
            <p:ph idx="1"/>
          </p:nvPr>
        </p:nvSpPr>
        <p:spPr/>
        <p:txBody>
          <a:bodyPr>
            <a:normAutofit fontScale="62500" lnSpcReduction="20000"/>
          </a:bodyPr>
          <a:lstStyle/>
          <a:p>
            <a:pPr algn="just">
              <a:lnSpc>
                <a:spcPct val="150000"/>
              </a:lnSpc>
              <a:buNone/>
            </a:pPr>
            <a:r>
              <a:rPr lang="en-US" dirty="0" smtClean="0"/>
              <a:t>This training course has the aim of:</a:t>
            </a:r>
          </a:p>
          <a:p>
            <a:pPr marL="457200" indent="-457200" algn="just">
              <a:lnSpc>
                <a:spcPct val="150000"/>
              </a:lnSpc>
              <a:buFont typeface="Courier New" pitchFamily="49" charset="0"/>
              <a:buChar char="o"/>
            </a:pPr>
            <a:r>
              <a:rPr lang="en-US" dirty="0" smtClean="0"/>
              <a:t>To train participants, and scientists on ways to be part of the </a:t>
            </a:r>
            <a:r>
              <a:rPr lang="en-US" dirty="0" err="1" smtClean="0"/>
              <a:t>Halal</a:t>
            </a:r>
            <a:r>
              <a:rPr lang="en-US" dirty="0" smtClean="0"/>
              <a:t> industry.</a:t>
            </a:r>
          </a:p>
          <a:p>
            <a:pPr marL="457200" indent="-457200" algn="just">
              <a:lnSpc>
                <a:spcPct val="150000"/>
              </a:lnSpc>
              <a:buFont typeface="Courier New" pitchFamily="49" charset="0"/>
              <a:buChar char="o"/>
            </a:pPr>
            <a:r>
              <a:rPr lang="en-US" dirty="0" smtClean="0"/>
              <a:t>To train participants on how to operate their own </a:t>
            </a:r>
            <a:r>
              <a:rPr lang="en-US" dirty="0" err="1" smtClean="0"/>
              <a:t>Halal</a:t>
            </a:r>
            <a:r>
              <a:rPr lang="en-US" dirty="0" smtClean="0"/>
              <a:t> products and services</a:t>
            </a:r>
          </a:p>
          <a:p>
            <a:pPr marL="457200" indent="-457200" algn="just">
              <a:lnSpc>
                <a:spcPct val="150000"/>
              </a:lnSpc>
              <a:buFont typeface="Courier New" pitchFamily="49" charset="0"/>
              <a:buChar char="o"/>
            </a:pPr>
            <a:r>
              <a:rPr lang="en-US" dirty="0" smtClean="0"/>
              <a:t>To provide technical information on International </a:t>
            </a:r>
            <a:r>
              <a:rPr lang="en-US" dirty="0" err="1" smtClean="0"/>
              <a:t>Halal</a:t>
            </a:r>
            <a:r>
              <a:rPr lang="en-US" dirty="0" smtClean="0"/>
              <a:t> food laws, </a:t>
            </a:r>
            <a:r>
              <a:rPr lang="en-US" dirty="0" err="1" smtClean="0"/>
              <a:t>Halal</a:t>
            </a:r>
            <a:r>
              <a:rPr lang="en-US" dirty="0" smtClean="0"/>
              <a:t> products, </a:t>
            </a:r>
            <a:r>
              <a:rPr lang="en-US" dirty="0" err="1" smtClean="0"/>
              <a:t>Halal</a:t>
            </a:r>
            <a:r>
              <a:rPr lang="en-US" dirty="0" smtClean="0"/>
              <a:t> services, </a:t>
            </a:r>
            <a:r>
              <a:rPr lang="en-US" dirty="0" err="1" smtClean="0"/>
              <a:t>Halal</a:t>
            </a:r>
            <a:r>
              <a:rPr lang="en-US" dirty="0" smtClean="0"/>
              <a:t> laboratories and </a:t>
            </a:r>
            <a:r>
              <a:rPr lang="en-US" dirty="0" err="1" smtClean="0"/>
              <a:t>Halal</a:t>
            </a:r>
            <a:r>
              <a:rPr lang="en-US" dirty="0" smtClean="0"/>
              <a:t> practices</a:t>
            </a:r>
          </a:p>
          <a:p>
            <a:pPr marL="457200" indent="-457200" algn="just">
              <a:lnSpc>
                <a:spcPct val="150000"/>
              </a:lnSpc>
              <a:buFont typeface="Courier New" pitchFamily="49" charset="0"/>
              <a:buChar char="o"/>
            </a:pPr>
            <a:r>
              <a:rPr lang="en-US" dirty="0" smtClean="0"/>
              <a:t>To elaborate on the role of governmental agencies in the area of </a:t>
            </a:r>
            <a:r>
              <a:rPr lang="en-US" dirty="0" err="1" smtClean="0"/>
              <a:t>Halal</a:t>
            </a:r>
            <a:r>
              <a:rPr lang="en-US" dirty="0" smtClean="0"/>
              <a:t> industry and its services.</a:t>
            </a:r>
          </a:p>
        </p:txBody>
      </p:sp>
      <p:sp>
        <p:nvSpPr>
          <p:cNvPr id="8" name="Rectangle 7"/>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2" name="Picture 11"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13" name="TextBox 12"/>
          <p:cNvSpPr txBox="1"/>
          <p:nvPr/>
        </p:nvSpPr>
        <p:spPr>
          <a:xfrm>
            <a:off x="285720" y="6345816"/>
            <a:ext cx="2156360" cy="261610"/>
          </a:xfrm>
          <a:prstGeom prst="rect">
            <a:avLst/>
          </a:prstGeom>
          <a:noFill/>
        </p:spPr>
        <p:txBody>
          <a:bodyPr wrap="none" rtlCol="0">
            <a:spAutoFit/>
          </a:body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20000"/>
          </a:xfrm>
        </p:spPr>
        <p:txBody>
          <a:bodyPr>
            <a:normAutofit fontScale="90000"/>
          </a:bodyPr>
          <a:lstStyle/>
          <a:p>
            <a:pPr algn="l"/>
            <a:r>
              <a:rPr lang="en-US" dirty="0" smtClean="0">
                <a:solidFill>
                  <a:schemeClr val="tx1">
                    <a:lumMod val="65000"/>
                    <a:lumOff val="35000"/>
                  </a:schemeClr>
                </a:solidFill>
              </a:rPr>
              <a:t>Prerequisite</a:t>
            </a:r>
            <a:endParaRPr lang="ar-KW" dirty="0">
              <a:solidFill>
                <a:schemeClr val="tx1">
                  <a:lumMod val="65000"/>
                  <a:lumOff val="35000"/>
                </a:schemeClr>
              </a:solidFill>
            </a:endParaRPr>
          </a:p>
        </p:txBody>
      </p:sp>
      <p:sp>
        <p:nvSpPr>
          <p:cNvPr id="3" name="Content Placeholder 2"/>
          <p:cNvSpPr>
            <a:spLocks noGrp="1"/>
          </p:cNvSpPr>
          <p:nvPr>
            <p:ph idx="1"/>
          </p:nvPr>
        </p:nvSpPr>
        <p:spPr/>
        <p:txBody>
          <a:bodyPr>
            <a:normAutofit/>
          </a:bodyPr>
          <a:lstStyle/>
          <a:p>
            <a:pPr marL="457200" indent="-457200" algn="just">
              <a:lnSpc>
                <a:spcPct val="150000"/>
              </a:lnSpc>
              <a:buFont typeface="Courier New" pitchFamily="49" charset="0"/>
              <a:buChar char="o"/>
            </a:pPr>
            <a:r>
              <a:rPr lang="en-US" sz="2400" dirty="0" smtClean="0"/>
              <a:t>Some knowledge about food and non-food products</a:t>
            </a:r>
          </a:p>
          <a:p>
            <a:pPr marL="457200" indent="-457200" algn="just">
              <a:lnSpc>
                <a:spcPct val="150000"/>
              </a:lnSpc>
              <a:buFont typeface="Courier New" pitchFamily="49" charset="0"/>
              <a:buChar char="o"/>
            </a:pPr>
            <a:r>
              <a:rPr lang="en-US" sz="2400" dirty="0" smtClean="0"/>
              <a:t>Acquainted with English language</a:t>
            </a:r>
            <a:endParaRPr lang="en-US" sz="2400" dirty="0"/>
          </a:p>
        </p:txBody>
      </p:sp>
      <p:sp>
        <p:nvSpPr>
          <p:cNvPr id="8" name="Rectangle 7"/>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2" name="Picture 11"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13" name="TextBox 12"/>
          <p:cNvSpPr txBox="1"/>
          <p:nvPr/>
        </p:nvSpPr>
        <p:spPr>
          <a:xfrm>
            <a:off x="285720" y="6345816"/>
            <a:ext cx="2156360" cy="261610"/>
          </a:xfrm>
          <a:prstGeom prst="rect">
            <a:avLst/>
          </a:prstGeom>
          <a:noFill/>
        </p:spPr>
        <p:txBody>
          <a:bodyPr wrap="none" rtlCol="0">
            <a:spAutoFit/>
          </a:body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20000"/>
          </a:xfrm>
        </p:spPr>
        <p:txBody>
          <a:bodyPr>
            <a:normAutofit fontScale="90000"/>
          </a:bodyPr>
          <a:lstStyle/>
          <a:p>
            <a:pPr algn="l"/>
            <a:r>
              <a:rPr lang="en-US" dirty="0" smtClean="0">
                <a:solidFill>
                  <a:schemeClr val="tx1">
                    <a:lumMod val="65000"/>
                    <a:lumOff val="35000"/>
                  </a:schemeClr>
                </a:solidFill>
              </a:rPr>
              <a:t>Course topics</a:t>
            </a:r>
            <a:endParaRPr lang="ar-KW" dirty="0">
              <a:solidFill>
                <a:schemeClr val="tx1">
                  <a:lumMod val="65000"/>
                  <a:lumOff val="35000"/>
                </a:schemeClr>
              </a:solidFill>
            </a:endParaRPr>
          </a:p>
        </p:txBody>
      </p:sp>
      <p:sp>
        <p:nvSpPr>
          <p:cNvPr id="3" name="Content Placeholder 2"/>
          <p:cNvSpPr>
            <a:spLocks noGrp="1"/>
          </p:cNvSpPr>
          <p:nvPr>
            <p:ph idx="1"/>
          </p:nvPr>
        </p:nvSpPr>
        <p:spPr/>
        <p:txBody>
          <a:bodyPr>
            <a:normAutofit/>
          </a:bodyPr>
          <a:lstStyle/>
          <a:p>
            <a:pPr lvl="0" defTabSz="800100">
              <a:lnSpc>
                <a:spcPct val="90000"/>
              </a:lnSpc>
              <a:spcBef>
                <a:spcPct val="0"/>
              </a:spcBef>
              <a:spcAft>
                <a:spcPct val="35000"/>
              </a:spcAft>
            </a:pPr>
            <a:r>
              <a:rPr lang="en-US" sz="2400" dirty="0" err="1" smtClean="0"/>
              <a:t>Halal</a:t>
            </a:r>
            <a:r>
              <a:rPr lang="en-US" sz="2400" dirty="0" smtClean="0"/>
              <a:t> Culture</a:t>
            </a:r>
          </a:p>
          <a:p>
            <a:pPr defTabSz="800100">
              <a:lnSpc>
                <a:spcPct val="90000"/>
              </a:lnSpc>
              <a:spcBef>
                <a:spcPct val="0"/>
              </a:spcBef>
              <a:spcAft>
                <a:spcPct val="35000"/>
              </a:spcAft>
            </a:pPr>
            <a:r>
              <a:rPr lang="en-US" sz="2400" dirty="0" smtClean="0"/>
              <a:t>Challenges facing real </a:t>
            </a:r>
            <a:r>
              <a:rPr lang="en-US" sz="2400" dirty="0" err="1" smtClean="0"/>
              <a:t>Halal</a:t>
            </a:r>
            <a:endParaRPr lang="en-SG" sz="2400" dirty="0" smtClean="0"/>
          </a:p>
          <a:p>
            <a:pPr defTabSz="800100">
              <a:lnSpc>
                <a:spcPct val="90000"/>
              </a:lnSpc>
              <a:spcBef>
                <a:spcPct val="0"/>
              </a:spcBef>
              <a:spcAft>
                <a:spcPct val="35000"/>
              </a:spcAft>
            </a:pPr>
            <a:r>
              <a:rPr lang="en-US" sz="2400" dirty="0" smtClean="0">
                <a:cs typeface="Times New Roman" pitchFamily="18" charset="0"/>
              </a:rPr>
              <a:t>Concepts on stunning of animals and birds</a:t>
            </a:r>
            <a:endParaRPr lang="en-SG" sz="2400" dirty="0" smtClean="0"/>
          </a:p>
          <a:p>
            <a:pPr defTabSz="800100">
              <a:lnSpc>
                <a:spcPct val="90000"/>
              </a:lnSpc>
              <a:spcBef>
                <a:spcPct val="0"/>
              </a:spcBef>
              <a:spcAft>
                <a:spcPct val="35000"/>
              </a:spcAft>
            </a:pPr>
            <a:r>
              <a:rPr lang="en-US" sz="2400" dirty="0" err="1" smtClean="0"/>
              <a:t>Shariah</a:t>
            </a:r>
            <a:r>
              <a:rPr lang="en-US" sz="2400" dirty="0" smtClean="0"/>
              <a:t> rule of stunned meat under optional choice  </a:t>
            </a:r>
          </a:p>
          <a:p>
            <a:pPr lvl="0" defTabSz="800100">
              <a:lnSpc>
                <a:spcPct val="90000"/>
              </a:lnSpc>
              <a:spcBef>
                <a:spcPct val="0"/>
              </a:spcBef>
              <a:spcAft>
                <a:spcPct val="35000"/>
              </a:spcAft>
            </a:pPr>
            <a:r>
              <a:rPr lang="en-US" sz="2400" dirty="0" smtClean="0"/>
              <a:t>Toward a disciplined </a:t>
            </a:r>
            <a:r>
              <a:rPr lang="en-US" sz="2400" dirty="0" err="1" smtClean="0"/>
              <a:t>fatwas</a:t>
            </a:r>
            <a:r>
              <a:rPr lang="en-US" sz="2400" dirty="0" smtClean="0"/>
              <a:t> for pharmaceutical and healthcare products</a:t>
            </a:r>
            <a:endParaRPr lang="en-SG" sz="2400" dirty="0" smtClean="0"/>
          </a:p>
          <a:p>
            <a:pPr lvl="0" defTabSz="800100">
              <a:lnSpc>
                <a:spcPct val="90000"/>
              </a:lnSpc>
              <a:spcBef>
                <a:spcPct val="0"/>
              </a:spcBef>
              <a:spcAft>
                <a:spcPct val="35000"/>
              </a:spcAft>
            </a:pPr>
            <a:r>
              <a:rPr lang="en-US" sz="2400" dirty="0" smtClean="0"/>
              <a:t>Islam and genetically modified foods</a:t>
            </a:r>
            <a:endParaRPr lang="en-SG" sz="2400" dirty="0" smtClean="0"/>
          </a:p>
          <a:p>
            <a:pPr lvl="0" defTabSz="800100">
              <a:lnSpc>
                <a:spcPct val="90000"/>
              </a:lnSpc>
              <a:spcBef>
                <a:spcPct val="0"/>
              </a:spcBef>
              <a:spcAft>
                <a:spcPct val="35000"/>
              </a:spcAft>
            </a:pPr>
            <a:r>
              <a:rPr lang="en-US" sz="2400" dirty="0" err="1" smtClean="0">
                <a:cs typeface="Times New Roman" pitchFamily="18" charset="0"/>
              </a:rPr>
              <a:t>Istihala</a:t>
            </a:r>
            <a:endParaRPr lang="en-SG" sz="2400" dirty="0" smtClean="0"/>
          </a:p>
          <a:p>
            <a:pPr defTabSz="800100">
              <a:lnSpc>
                <a:spcPct val="90000"/>
              </a:lnSpc>
              <a:spcBef>
                <a:spcPct val="0"/>
              </a:spcBef>
              <a:spcAft>
                <a:spcPct val="35000"/>
              </a:spcAft>
            </a:pPr>
            <a:endParaRPr lang="en-SG" sz="2400" dirty="0" smtClean="0"/>
          </a:p>
          <a:p>
            <a:pPr lvl="0" defTabSz="800100">
              <a:lnSpc>
                <a:spcPct val="90000"/>
              </a:lnSpc>
              <a:spcBef>
                <a:spcPct val="0"/>
              </a:spcBef>
              <a:spcAft>
                <a:spcPct val="35000"/>
              </a:spcAft>
            </a:pPr>
            <a:endParaRPr lang="en-SG" sz="2400" dirty="0"/>
          </a:p>
        </p:txBody>
      </p:sp>
      <p:sp>
        <p:nvSpPr>
          <p:cNvPr id="8" name="Rectangle 7"/>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2" name="Picture 11"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13" name="TextBox 12"/>
          <p:cNvSpPr txBox="1"/>
          <p:nvPr/>
        </p:nvSpPr>
        <p:spPr>
          <a:xfrm>
            <a:off x="285720" y="6345816"/>
            <a:ext cx="2156360" cy="261610"/>
          </a:xfrm>
          <a:prstGeom prst="rect">
            <a:avLst/>
          </a:prstGeom>
          <a:noFill/>
        </p:spPr>
        <p:txBody>
          <a:bodyPr wrap="none" rtlCol="0">
            <a:spAutoFit/>
          </a:body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20000"/>
          </a:xfrm>
        </p:spPr>
        <p:txBody>
          <a:bodyPr>
            <a:normAutofit fontScale="90000"/>
          </a:bodyPr>
          <a:lstStyle/>
          <a:p>
            <a:pPr algn="l"/>
            <a:r>
              <a:rPr lang="en-US" dirty="0" smtClean="0">
                <a:solidFill>
                  <a:schemeClr val="tx1">
                    <a:lumMod val="65000"/>
                    <a:lumOff val="35000"/>
                  </a:schemeClr>
                </a:solidFill>
              </a:rPr>
              <a:t>Content</a:t>
            </a:r>
            <a:endParaRPr lang="ar-KW" dirty="0">
              <a:solidFill>
                <a:schemeClr val="tx1">
                  <a:lumMod val="65000"/>
                  <a:lumOff val="35000"/>
                </a:schemeClr>
              </a:solidFill>
            </a:endParaRPr>
          </a:p>
        </p:txBody>
      </p:sp>
      <p:sp>
        <p:nvSpPr>
          <p:cNvPr id="3" name="Content Placeholder 2"/>
          <p:cNvSpPr>
            <a:spLocks noGrp="1"/>
          </p:cNvSpPr>
          <p:nvPr>
            <p:ph idx="1"/>
          </p:nvPr>
        </p:nvSpPr>
        <p:spPr/>
        <p:txBody>
          <a:bodyPr>
            <a:noAutofit/>
          </a:bodyPr>
          <a:lstStyle/>
          <a:p>
            <a:pPr algn="just"/>
            <a:r>
              <a:rPr lang="en-US" sz="2400" dirty="0" smtClean="0"/>
              <a:t>Updates on Processes and Ingredients from </a:t>
            </a:r>
            <a:r>
              <a:rPr lang="en-US" sz="2400" dirty="0" err="1" smtClean="0"/>
              <a:t>Halal</a:t>
            </a:r>
            <a:r>
              <a:rPr lang="en-US" sz="2400" dirty="0" smtClean="0"/>
              <a:t> Control Perspectives</a:t>
            </a:r>
          </a:p>
          <a:p>
            <a:pPr algn="just"/>
            <a:r>
              <a:rPr lang="en-US" sz="2400" dirty="0" smtClean="0"/>
              <a:t>A glance on Traceability </a:t>
            </a:r>
            <a:r>
              <a:rPr lang="en-US" sz="2400" dirty="0" smtClean="0">
                <a:cs typeface="Times New Roman" pitchFamily="18" charset="0"/>
              </a:rPr>
              <a:t>in </a:t>
            </a:r>
            <a:r>
              <a:rPr lang="en-US" sz="2400" dirty="0" err="1" smtClean="0">
                <a:cs typeface="Times New Roman" pitchFamily="18" charset="0"/>
              </a:rPr>
              <a:t>Halal</a:t>
            </a:r>
            <a:r>
              <a:rPr lang="en-US" sz="2400" dirty="0" smtClean="0">
                <a:cs typeface="Times New Roman" pitchFamily="18" charset="0"/>
              </a:rPr>
              <a:t> Products </a:t>
            </a:r>
            <a:endParaRPr lang="en-SG" sz="2400" dirty="0" smtClean="0"/>
          </a:p>
          <a:p>
            <a:pPr lvl="0" algn="just"/>
            <a:r>
              <a:rPr lang="el-GR" sz="2400" dirty="0" smtClean="0">
                <a:cs typeface="Times New Roman" pitchFamily="18" charset="0"/>
              </a:rPr>
              <a:t>Skills in Controlling Critical Points in the Halal Industry and its Services</a:t>
            </a:r>
            <a:r>
              <a:rPr lang="en-US" sz="2400" dirty="0" smtClean="0">
                <a:cs typeface="Times New Roman" pitchFamily="18" charset="0"/>
              </a:rPr>
              <a:t> (</a:t>
            </a:r>
            <a:r>
              <a:rPr lang="en-US" sz="2400" dirty="0" smtClean="0"/>
              <a:t>HACCP-</a:t>
            </a:r>
            <a:r>
              <a:rPr lang="en-US" sz="2400" dirty="0" err="1" smtClean="0"/>
              <a:t>Halal</a:t>
            </a:r>
            <a:r>
              <a:rPr lang="en-US" sz="2400" dirty="0" smtClean="0">
                <a:cs typeface="Times New Roman" pitchFamily="18" charset="0"/>
              </a:rPr>
              <a:t>)</a:t>
            </a:r>
            <a:r>
              <a:rPr lang="el-GR" sz="2400" dirty="0" smtClean="0">
                <a:cs typeface="Times New Roman" pitchFamily="18" charset="0"/>
              </a:rPr>
              <a:t> </a:t>
            </a:r>
            <a:endParaRPr lang="en-SG" sz="2400" dirty="0" smtClean="0"/>
          </a:p>
          <a:p>
            <a:pPr algn="just"/>
            <a:r>
              <a:rPr lang="en-US" sz="2400" dirty="0" smtClean="0"/>
              <a:t>An overview on international </a:t>
            </a:r>
            <a:r>
              <a:rPr lang="en-US" sz="2400" dirty="0" err="1" smtClean="0"/>
              <a:t>Halal</a:t>
            </a:r>
            <a:r>
              <a:rPr lang="en-US" sz="2400" dirty="0" smtClean="0"/>
              <a:t> standards: Pitfalls in </a:t>
            </a:r>
            <a:r>
              <a:rPr lang="en-US" sz="2400" dirty="0" err="1" smtClean="0"/>
              <a:t>Halal</a:t>
            </a:r>
            <a:r>
              <a:rPr lang="en-US" sz="2400" dirty="0" smtClean="0"/>
              <a:t> standards</a:t>
            </a:r>
          </a:p>
          <a:p>
            <a:pPr lvl="0" algn="just"/>
            <a:r>
              <a:rPr lang="en-US" sz="2400" dirty="0" smtClean="0">
                <a:cs typeface="Calibri" pitchFamily="34" charset="0"/>
              </a:rPr>
              <a:t>Manual Guidelines for </a:t>
            </a:r>
            <a:r>
              <a:rPr lang="en-US" sz="2400" dirty="0" err="1" smtClean="0">
                <a:cs typeface="Calibri" pitchFamily="34" charset="0"/>
              </a:rPr>
              <a:t>Halal</a:t>
            </a:r>
            <a:r>
              <a:rPr lang="en-US" sz="2400" dirty="0" smtClean="0">
                <a:cs typeface="Calibri" pitchFamily="34" charset="0"/>
              </a:rPr>
              <a:t> Industry and Services </a:t>
            </a:r>
            <a:endParaRPr lang="en-SG" sz="2400" dirty="0" smtClean="0"/>
          </a:p>
          <a:p>
            <a:pPr lvl="0" algn="just"/>
            <a:r>
              <a:rPr lang="en-US" sz="2400" dirty="0" smtClean="0">
                <a:cs typeface="Calibri" pitchFamily="34" charset="0"/>
              </a:rPr>
              <a:t>Guidelines for </a:t>
            </a:r>
            <a:r>
              <a:rPr lang="en-US" sz="2400" dirty="0" err="1" smtClean="0">
                <a:cs typeface="Calibri" pitchFamily="34" charset="0"/>
              </a:rPr>
              <a:t>Halal</a:t>
            </a:r>
            <a:r>
              <a:rPr lang="en-US" sz="2400" dirty="0" smtClean="0">
                <a:cs typeface="Calibri" pitchFamily="34" charset="0"/>
              </a:rPr>
              <a:t> Laboratories</a:t>
            </a:r>
            <a:endParaRPr lang="en-SG" sz="2400" dirty="0" smtClean="0"/>
          </a:p>
          <a:p>
            <a:pPr lvl="0" algn="just"/>
            <a:r>
              <a:rPr lang="en-US" sz="2400" dirty="0" smtClean="0"/>
              <a:t>Globalization of </a:t>
            </a:r>
            <a:r>
              <a:rPr lang="en-US" sz="2400" dirty="0" err="1" smtClean="0"/>
              <a:t>Halal</a:t>
            </a:r>
            <a:r>
              <a:rPr lang="en-US" sz="2400" dirty="0" smtClean="0"/>
              <a:t> Standard</a:t>
            </a:r>
            <a:endParaRPr lang="en-SG" sz="2400" dirty="0" smtClean="0"/>
          </a:p>
          <a:p>
            <a:pPr algn="just"/>
            <a:endParaRPr lang="en-US" sz="2400" dirty="0"/>
          </a:p>
        </p:txBody>
      </p:sp>
      <p:sp>
        <p:nvSpPr>
          <p:cNvPr id="8" name="Rectangle 7"/>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2" name="Picture 11"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13" name="TextBox 12"/>
          <p:cNvSpPr txBox="1"/>
          <p:nvPr/>
        </p:nvSpPr>
        <p:spPr>
          <a:xfrm>
            <a:off x="285720" y="6345816"/>
            <a:ext cx="2156360" cy="261610"/>
          </a:xfrm>
          <a:prstGeom prst="rect">
            <a:avLst/>
          </a:prstGeom>
          <a:noFill/>
        </p:spPr>
        <p:txBody>
          <a:bodyPr wrap="none" rtlCol="0">
            <a:spAutoFit/>
          </a:body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720000"/>
          </a:xfrm>
        </p:spPr>
        <p:txBody>
          <a:bodyPr>
            <a:normAutofit fontScale="90000"/>
          </a:bodyPr>
          <a:lstStyle/>
          <a:p>
            <a:pPr algn="l"/>
            <a:r>
              <a:rPr lang="en-US" dirty="0" smtClean="0">
                <a:solidFill>
                  <a:schemeClr val="tx1">
                    <a:lumMod val="65000"/>
                    <a:lumOff val="35000"/>
                  </a:schemeClr>
                </a:solidFill>
              </a:rPr>
              <a:t>Content</a:t>
            </a:r>
            <a:endParaRPr lang="en-IN" dirty="0">
              <a:solidFill>
                <a:schemeClr val="tx1">
                  <a:lumMod val="65000"/>
                  <a:lumOff val="35000"/>
                </a:schemeClr>
              </a:solidFill>
            </a:endParaRPr>
          </a:p>
        </p:txBody>
      </p:sp>
      <p:sp>
        <p:nvSpPr>
          <p:cNvPr id="3" name="Content Placeholder 2"/>
          <p:cNvSpPr>
            <a:spLocks noGrp="1"/>
          </p:cNvSpPr>
          <p:nvPr>
            <p:ph idx="1"/>
          </p:nvPr>
        </p:nvSpPr>
        <p:spPr/>
        <p:txBody>
          <a:bodyPr>
            <a:normAutofit/>
          </a:bodyPr>
          <a:lstStyle/>
          <a:p>
            <a:pPr lvl="0" algn="just" defTabSz="666750">
              <a:lnSpc>
                <a:spcPct val="90000"/>
              </a:lnSpc>
              <a:spcBef>
                <a:spcPct val="0"/>
              </a:spcBef>
              <a:spcAft>
                <a:spcPct val="35000"/>
              </a:spcAft>
            </a:pPr>
            <a:r>
              <a:rPr lang="en-US" sz="2400" dirty="0" smtClean="0"/>
              <a:t>The real </a:t>
            </a:r>
            <a:r>
              <a:rPr lang="en-US" sz="2400" dirty="0" err="1" smtClean="0"/>
              <a:t>Halal</a:t>
            </a:r>
            <a:r>
              <a:rPr lang="en-US" sz="2400" dirty="0" smtClean="0"/>
              <a:t> (5F-Halal)</a:t>
            </a:r>
          </a:p>
          <a:p>
            <a:pPr algn="just" defTabSz="666750">
              <a:lnSpc>
                <a:spcPct val="90000"/>
              </a:lnSpc>
              <a:spcBef>
                <a:spcPct val="0"/>
              </a:spcBef>
              <a:spcAft>
                <a:spcPct val="35000"/>
              </a:spcAft>
            </a:pPr>
            <a:r>
              <a:rPr lang="en-US" sz="2400" dirty="0" smtClean="0">
                <a:cs typeface="Times New Roman" pitchFamily="18" charset="0"/>
              </a:rPr>
              <a:t>Common Mistakes Practiced by HCB</a:t>
            </a:r>
            <a:endParaRPr lang="en-SG" sz="2400" dirty="0" smtClean="0"/>
          </a:p>
          <a:p>
            <a:pPr algn="just" defTabSz="666750">
              <a:lnSpc>
                <a:spcPct val="90000"/>
              </a:lnSpc>
              <a:spcBef>
                <a:spcPct val="0"/>
              </a:spcBef>
              <a:spcAft>
                <a:spcPct val="35000"/>
              </a:spcAft>
            </a:pPr>
            <a:r>
              <a:rPr lang="en-US" sz="2400" dirty="0" smtClean="0"/>
              <a:t>Nucleus working group for </a:t>
            </a:r>
            <a:r>
              <a:rPr lang="en-US" sz="2400" dirty="0" err="1" smtClean="0"/>
              <a:t>Halal</a:t>
            </a:r>
            <a:r>
              <a:rPr lang="en-US" sz="2400" dirty="0" smtClean="0"/>
              <a:t> research</a:t>
            </a:r>
            <a:endParaRPr lang="en-SG" sz="2400" dirty="0" smtClean="0"/>
          </a:p>
          <a:p>
            <a:pPr algn="just" defTabSz="666750">
              <a:lnSpc>
                <a:spcPct val="90000"/>
              </a:lnSpc>
              <a:spcBef>
                <a:spcPct val="0"/>
              </a:spcBef>
              <a:spcAft>
                <a:spcPct val="35000"/>
              </a:spcAft>
            </a:pPr>
            <a:r>
              <a:rPr lang="en-US" sz="2400" dirty="0" smtClean="0">
                <a:cs typeface="Times New Roman" pitchFamily="18" charset="0"/>
              </a:rPr>
              <a:t>Potential opportunities in the </a:t>
            </a:r>
            <a:r>
              <a:rPr lang="en-US" sz="2400" dirty="0" err="1" smtClean="0">
                <a:cs typeface="Times New Roman" pitchFamily="18" charset="0"/>
              </a:rPr>
              <a:t>Halal</a:t>
            </a:r>
            <a:r>
              <a:rPr lang="en-US" sz="2400" dirty="0" smtClean="0">
                <a:cs typeface="Times New Roman" pitchFamily="18" charset="0"/>
              </a:rPr>
              <a:t> market</a:t>
            </a:r>
            <a:endParaRPr lang="en-SG" sz="2400" dirty="0" smtClean="0"/>
          </a:p>
          <a:p>
            <a:pPr algn="just" defTabSz="666750">
              <a:lnSpc>
                <a:spcPct val="90000"/>
              </a:lnSpc>
              <a:spcBef>
                <a:spcPct val="0"/>
              </a:spcBef>
              <a:spcAft>
                <a:spcPct val="35000"/>
              </a:spcAft>
            </a:pPr>
            <a:r>
              <a:rPr lang="en-US" sz="2400" dirty="0" smtClean="0"/>
              <a:t>Islamic supervision methodology of </a:t>
            </a:r>
            <a:r>
              <a:rPr lang="en-US" sz="2400" dirty="0" err="1" smtClean="0"/>
              <a:t>Halal</a:t>
            </a:r>
            <a:r>
              <a:rPr lang="en-US" sz="2400" dirty="0" smtClean="0"/>
              <a:t> Products</a:t>
            </a:r>
          </a:p>
          <a:p>
            <a:pPr algn="just" defTabSz="666750">
              <a:lnSpc>
                <a:spcPct val="90000"/>
              </a:lnSpc>
              <a:spcBef>
                <a:spcPct val="0"/>
              </a:spcBef>
              <a:spcAft>
                <a:spcPct val="35000"/>
              </a:spcAft>
            </a:pPr>
            <a:r>
              <a:rPr lang="en-US" sz="2400" dirty="0" smtClean="0"/>
              <a:t>Good </a:t>
            </a:r>
            <a:r>
              <a:rPr lang="en-US" sz="2400" dirty="0" err="1" smtClean="0"/>
              <a:t>Halal</a:t>
            </a:r>
            <a:r>
              <a:rPr lang="en-US" sz="2400" dirty="0" smtClean="0"/>
              <a:t> Practices</a:t>
            </a:r>
          </a:p>
          <a:p>
            <a:pPr algn="just" defTabSz="666750">
              <a:lnSpc>
                <a:spcPct val="90000"/>
              </a:lnSpc>
              <a:spcBef>
                <a:spcPct val="0"/>
              </a:spcBef>
              <a:spcAft>
                <a:spcPct val="35000"/>
              </a:spcAft>
            </a:pPr>
            <a:r>
              <a:rPr lang="en-US" sz="2400" dirty="0" smtClean="0">
                <a:cs typeface="Calibri" pitchFamily="34" charset="0"/>
              </a:rPr>
              <a:t>Food safety in religious food</a:t>
            </a:r>
            <a:endParaRPr lang="en-US" sz="2400" dirty="0" smtClean="0">
              <a:ea typeface="MS PGothic" pitchFamily="34" charset="-128"/>
            </a:endParaRPr>
          </a:p>
          <a:p>
            <a:pPr algn="just" defTabSz="666750">
              <a:lnSpc>
                <a:spcPct val="90000"/>
              </a:lnSpc>
              <a:spcBef>
                <a:spcPct val="0"/>
              </a:spcBef>
              <a:spcAft>
                <a:spcPct val="35000"/>
              </a:spcAft>
            </a:pPr>
            <a:endParaRPr lang="en-US" sz="2400" dirty="0" smtClean="0"/>
          </a:p>
          <a:p>
            <a:pPr lvl="0" algn="just" defTabSz="666750">
              <a:lnSpc>
                <a:spcPct val="90000"/>
              </a:lnSpc>
              <a:spcBef>
                <a:spcPct val="0"/>
              </a:spcBef>
              <a:spcAft>
                <a:spcPct val="35000"/>
              </a:spcAft>
            </a:pPr>
            <a:endParaRPr lang="en-SG" sz="2400" dirty="0"/>
          </a:p>
        </p:txBody>
      </p:sp>
      <p:sp>
        <p:nvSpPr>
          <p:cNvPr id="8" name="Rectangle 7"/>
          <p:cNvSpPr/>
          <p:nvPr/>
        </p:nvSpPr>
        <p:spPr>
          <a:xfrm>
            <a:off x="-32" y="1000108"/>
            <a:ext cx="9180000" cy="108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5629520" y="1000108"/>
            <a:ext cx="1800000" cy="10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7415470" y="1000108"/>
            <a:ext cx="1800000" cy="108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32" y="1000108"/>
            <a:ext cx="360000" cy="108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2" name="Picture 11"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13" name="TextBox 12"/>
          <p:cNvSpPr txBox="1"/>
          <p:nvPr/>
        </p:nvSpPr>
        <p:spPr>
          <a:xfrm>
            <a:off x="285720" y="6345816"/>
            <a:ext cx="2156360" cy="261610"/>
          </a:xfrm>
          <a:prstGeom prst="rect">
            <a:avLst/>
          </a:prstGeom>
          <a:noFill/>
        </p:spPr>
        <p:txBody>
          <a:bodyPr wrap="none" rtlCol="0">
            <a:spAutoFit/>
          </a:body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Halal Sciences Academy - Transparency.png"/>
          <p:cNvPicPr>
            <a:picLocks noChangeAspect="1"/>
          </p:cNvPicPr>
          <p:nvPr/>
        </p:nvPicPr>
        <p:blipFill>
          <a:blip r:embed="rId2" cstate="print"/>
          <a:stretch>
            <a:fillRect/>
          </a:stretch>
        </p:blipFill>
        <p:spPr>
          <a:xfrm>
            <a:off x="7143768" y="6211148"/>
            <a:ext cx="1578885" cy="504000"/>
          </a:xfrm>
          <a:prstGeom prst="rect">
            <a:avLst/>
          </a:prstGeom>
        </p:spPr>
      </p:pic>
      <p:sp>
        <p:nvSpPr>
          <p:cNvPr id="25" name="Rectangle 2"/>
          <p:cNvSpPr>
            <a:spLocks noGrp="1" noChangeArrowheads="1"/>
          </p:cNvSpPr>
          <p:nvPr>
            <p:ph type="title"/>
          </p:nvPr>
        </p:nvSpPr>
        <p:spPr>
          <a:xfrm>
            <a:off x="357158" y="214290"/>
            <a:ext cx="8391306" cy="405258"/>
          </a:xfrm>
          <a:solidFill>
            <a:srgbClr val="00B050"/>
          </a:solidFill>
        </p:spPr>
        <p:txBody>
          <a:bodyPr>
            <a:normAutofit fontScale="90000"/>
          </a:bodyPr>
          <a:lstStyle/>
          <a:p>
            <a:pPr algn="just" rtl="0" eaLnBrk="1" hangingPunct="1"/>
            <a:r>
              <a:rPr lang="en-US" sz="2400" dirty="0" smtClean="0">
                <a:solidFill>
                  <a:schemeClr val="bg1"/>
                </a:solidFill>
                <a:latin typeface="+mn-lt"/>
              </a:rPr>
              <a:t>According to Shariah Law,  Halal is ….</a:t>
            </a:r>
          </a:p>
        </p:txBody>
      </p:sp>
      <p:sp>
        <p:nvSpPr>
          <p:cNvPr id="26" name="Rectangle 3"/>
          <p:cNvSpPr txBox="1">
            <a:spLocks noChangeArrowheads="1"/>
          </p:cNvSpPr>
          <p:nvPr/>
        </p:nvSpPr>
        <p:spPr>
          <a:xfrm>
            <a:off x="500034" y="785793"/>
            <a:ext cx="8229600" cy="2000263"/>
          </a:xfrm>
          <a:prstGeom prst="rect">
            <a:avLst/>
          </a:prstGeom>
        </p:spPr>
        <p:txBody>
          <a:bodyPr vert="horz" lIns="91440" tIns="45720" rIns="91440" bIns="45720" rtlCol="0">
            <a:normAutofit fontScale="85000" lnSpcReduction="20000"/>
          </a:bodyPr>
          <a:lstStyle/>
          <a:p>
            <a:pPr marL="342900" marR="0" lvl="0" indent="-342900" algn="just" defTabSz="914400" rtl="0" eaLnBrk="1" fontAlgn="auto" latinLnBrk="0" hangingPunct="1">
              <a:lnSpc>
                <a:spcPct val="100000"/>
              </a:lnSpc>
              <a:spcBef>
                <a:spcPct val="20000"/>
              </a:spcBef>
              <a:spcAft>
                <a:spcPts val="0"/>
              </a:spcAft>
              <a:buClrTx/>
              <a:buSzTx/>
              <a:buFont typeface="Courier New" pitchFamily="49" charset="0"/>
              <a:buChar char="o"/>
              <a:tabLst/>
              <a:defRPr/>
            </a:pPr>
            <a:r>
              <a:rPr kumimoji="0" lang="en-US" sz="2400" b="0" i="0" u="none" strike="noStrike" kern="1200" cap="none" spc="0" normalizeH="0" baseline="0" noProof="0" smtClean="0">
                <a:ln>
                  <a:noFill/>
                </a:ln>
                <a:solidFill>
                  <a:schemeClr val="tx1"/>
                </a:solidFill>
                <a:effectLst/>
                <a:uLnTx/>
                <a:uFillTx/>
                <a:latin typeface="+mn-lt"/>
                <a:ea typeface="+mn-ea"/>
                <a:cs typeface="+mn-cs"/>
              </a:rPr>
              <a:t>Lawful</a:t>
            </a:r>
          </a:p>
          <a:p>
            <a:pPr marL="342900" marR="0" lvl="0" indent="-342900" algn="just" defTabSz="914400" rtl="0" eaLnBrk="1" fontAlgn="auto" latinLnBrk="0" hangingPunct="1">
              <a:lnSpc>
                <a:spcPct val="100000"/>
              </a:lnSpc>
              <a:spcBef>
                <a:spcPct val="20000"/>
              </a:spcBef>
              <a:spcAft>
                <a:spcPts val="0"/>
              </a:spcAft>
              <a:buClrTx/>
              <a:buSzTx/>
              <a:buFont typeface="Courier New" pitchFamily="49" charset="0"/>
              <a:buChar char="o"/>
              <a:tabLst/>
              <a:defRPr/>
            </a:pPr>
            <a:r>
              <a:rPr kumimoji="0" lang="en-US" sz="2400" b="0" i="0" u="none" strike="noStrike" kern="1200" cap="none" spc="0" normalizeH="0" baseline="0" noProof="0" smtClean="0">
                <a:ln>
                  <a:noFill/>
                </a:ln>
                <a:solidFill>
                  <a:schemeClr val="tx1"/>
                </a:solidFill>
                <a:effectLst/>
                <a:uLnTx/>
                <a:uFillTx/>
                <a:latin typeface="+mn-lt"/>
                <a:ea typeface="+mn-ea"/>
                <a:cs typeface="+mn-cs"/>
              </a:rPr>
              <a:t>Not </a:t>
            </a:r>
            <a:r>
              <a:rPr kumimoji="0" lang="en-US" sz="2400" b="0" i="0" u="none" strike="noStrike" kern="1200" cap="none" spc="0" normalizeH="0" baseline="0" noProof="0" smtClean="0">
                <a:ln>
                  <a:noFill/>
                </a:ln>
                <a:solidFill>
                  <a:schemeClr val="tx1"/>
                </a:solidFill>
                <a:effectLst/>
                <a:uLnTx/>
                <a:uFillTx/>
                <a:latin typeface="+mn-lt"/>
                <a:ea typeface="+mn-ea"/>
                <a:cs typeface="Times New Roman" pitchFamily="18" charset="0"/>
              </a:rPr>
              <a:t>forbidden </a:t>
            </a:r>
            <a:endParaRPr kumimoji="0" lang="en-US" sz="24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Courier New" pitchFamily="49" charset="0"/>
              <a:buChar char="o"/>
              <a:tabLst/>
              <a:defRPr/>
            </a:pPr>
            <a:r>
              <a:rPr kumimoji="0" lang="en-US" sz="2400" b="0" i="0" u="none" strike="noStrike" kern="1200" cap="none" spc="0" normalizeH="0" baseline="0" noProof="0" smtClean="0">
                <a:ln>
                  <a:noFill/>
                </a:ln>
                <a:solidFill>
                  <a:schemeClr val="tx1"/>
                </a:solidFill>
                <a:effectLst/>
                <a:uLnTx/>
                <a:uFillTx/>
                <a:latin typeface="+mn-lt"/>
                <a:ea typeface="+mn-ea"/>
                <a:cs typeface="Times New Roman" pitchFamily="18" charset="0"/>
              </a:rPr>
              <a:t>Allowed</a:t>
            </a:r>
            <a:endParaRPr kumimoji="0" lang="en-US" sz="24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Courier New" pitchFamily="49" charset="0"/>
              <a:buChar char="o"/>
              <a:tabLst/>
              <a:defRPr/>
            </a:pPr>
            <a:r>
              <a:rPr kumimoji="0" lang="en-US" sz="2400" b="0" i="0" u="none" strike="noStrike" kern="1200" cap="none" spc="0" normalizeH="0" baseline="0" noProof="0" smtClean="0">
                <a:ln>
                  <a:noFill/>
                </a:ln>
                <a:solidFill>
                  <a:schemeClr val="tx1"/>
                </a:solidFill>
                <a:effectLst/>
                <a:uLnTx/>
                <a:uFillTx/>
                <a:latin typeface="+mn-lt"/>
                <a:ea typeface="+mn-ea"/>
                <a:cs typeface="+mn-cs"/>
              </a:rPr>
              <a:t>Permissible</a:t>
            </a:r>
          </a:p>
          <a:p>
            <a:pPr marL="342900" marR="0" lvl="0" indent="-342900" algn="just" defTabSz="914400" rtl="0" eaLnBrk="1" fontAlgn="auto" latinLnBrk="0" hangingPunct="1">
              <a:lnSpc>
                <a:spcPct val="100000"/>
              </a:lnSpc>
              <a:spcBef>
                <a:spcPct val="20000"/>
              </a:spcBef>
              <a:spcAft>
                <a:spcPts val="0"/>
              </a:spcAft>
              <a:buClrTx/>
              <a:buSzTx/>
              <a:buFont typeface="Courier New" pitchFamily="49" charset="0"/>
              <a:buChar char="o"/>
              <a:tabLst/>
              <a:defRPr/>
            </a:pPr>
            <a:r>
              <a:rPr kumimoji="0" lang="en-US" sz="2400" b="0" i="0" u="none" strike="noStrike" kern="1200" cap="none" spc="0" normalizeH="0" baseline="0" noProof="0" smtClean="0">
                <a:ln>
                  <a:noFill/>
                </a:ln>
                <a:solidFill>
                  <a:schemeClr val="tx1"/>
                </a:solidFill>
                <a:effectLst/>
                <a:uLnTx/>
                <a:uFillTx/>
                <a:latin typeface="+mn-lt"/>
                <a:ea typeface="+mn-ea"/>
                <a:cs typeface="+mn-cs"/>
              </a:rPr>
              <a:t>Wholesome</a:t>
            </a:r>
          </a:p>
          <a:p>
            <a:pPr marL="342900" marR="0" lvl="0" indent="-342900" algn="just" defTabSz="914400" rtl="0" eaLnBrk="1" fontAlgn="auto" latinLnBrk="0" hangingPunct="1">
              <a:lnSpc>
                <a:spcPct val="100000"/>
              </a:lnSpc>
              <a:spcBef>
                <a:spcPct val="20000"/>
              </a:spcBef>
              <a:spcAft>
                <a:spcPts val="0"/>
              </a:spcAft>
              <a:buClrTx/>
              <a:buSzTx/>
              <a:buFont typeface="Courier New" pitchFamily="49" charset="0"/>
              <a:buChar char="o"/>
              <a:tabLst/>
              <a:defRPr/>
            </a:pPr>
            <a:r>
              <a:rPr kumimoji="0" lang="en-US" sz="2400" b="0" i="0" u="none" strike="noStrike" kern="1200" cap="none" spc="0" normalizeH="0" baseline="0" noProof="0" smtClean="0">
                <a:ln>
                  <a:noFill/>
                </a:ln>
                <a:solidFill>
                  <a:schemeClr val="tx1"/>
                </a:solidFill>
                <a:effectLst/>
                <a:uLnTx/>
                <a:uFillTx/>
                <a:latin typeface="+mn-lt"/>
                <a:ea typeface="+mn-ea"/>
                <a:cs typeface="+mn-cs"/>
              </a:rPr>
              <a:t>Pure and good  (“Tahir, Tayeb”)</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27" name="Rectangle 2"/>
          <p:cNvSpPr txBox="1">
            <a:spLocks noChangeArrowheads="1"/>
          </p:cNvSpPr>
          <p:nvPr/>
        </p:nvSpPr>
        <p:spPr>
          <a:xfrm>
            <a:off x="285720" y="2786058"/>
            <a:ext cx="4257676" cy="500066"/>
          </a:xfrm>
          <a:prstGeom prst="rect">
            <a:avLst/>
          </a:prstGeom>
          <a:solidFill>
            <a:srgbClr val="C00000"/>
          </a:solidFill>
        </p:spPr>
        <p:txBody>
          <a:bodyPr vert="horz" lIns="91440" tIns="45720" rIns="91440" bIns="45720" rtlCol="1" anchor="ctr">
            <a:normAutofit/>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kumimoji="0" lang="en-US" sz="2400" i="0" u="none" strike="noStrike" kern="1200" cap="none" spc="0" normalizeH="0" baseline="0" noProof="0" dirty="0" smtClean="0">
                <a:ln>
                  <a:noFill/>
                </a:ln>
                <a:solidFill>
                  <a:schemeClr val="bg1"/>
                </a:solidFill>
                <a:effectLst/>
                <a:uLnTx/>
                <a:uFillTx/>
                <a:ea typeface="+mj-ea"/>
                <a:cs typeface="+mj-cs"/>
              </a:rPr>
              <a:t>Haram is ….</a:t>
            </a:r>
          </a:p>
        </p:txBody>
      </p:sp>
      <p:sp>
        <p:nvSpPr>
          <p:cNvPr id="28" name="Rectangle 3"/>
          <p:cNvSpPr txBox="1">
            <a:spLocks noChangeArrowheads="1"/>
          </p:cNvSpPr>
          <p:nvPr/>
        </p:nvSpPr>
        <p:spPr>
          <a:xfrm>
            <a:off x="428596" y="3357563"/>
            <a:ext cx="4431436" cy="2000263"/>
          </a:xfrm>
          <a:prstGeom prst="rect">
            <a:avLst/>
          </a:prstGeom>
        </p:spPr>
        <p:txBody>
          <a:bodyPr vert="horz" lIns="91440" tIns="45720" rIns="91440" bIns="45720" rtlCol="1">
            <a:normAutofit/>
          </a:bodyPr>
          <a:lstStyle/>
          <a:p>
            <a:pPr marL="342900" marR="0" lvl="0" indent="-342900" algn="just" defTabSz="914400" rtl="0" eaLnBrk="1" fontAlgn="auto" latinLnBrk="0" hangingPunct="1">
              <a:lnSpc>
                <a:spcPct val="100000"/>
              </a:lnSpc>
              <a:spcBef>
                <a:spcPct val="20000"/>
              </a:spcBef>
              <a:spcAft>
                <a:spcPts val="0"/>
              </a:spcAft>
              <a:buClrTx/>
              <a:buSzTx/>
              <a:buFont typeface="Courier New" pitchFamily="49" charset="0"/>
              <a:buChar char="o"/>
              <a:tabLst/>
              <a:defRPr/>
            </a:pPr>
            <a:r>
              <a:rPr kumimoji="0" lang="en-US" sz="2000" i="0" u="none" strike="noStrike" kern="1200" cap="none" spc="0" normalizeH="0" baseline="0" noProof="0" dirty="0" smtClean="0">
                <a:ln>
                  <a:noFill/>
                </a:ln>
                <a:effectLst/>
                <a:uLnTx/>
                <a:uFillTx/>
              </a:rPr>
              <a:t>Unlawful</a:t>
            </a:r>
          </a:p>
          <a:p>
            <a:pPr marL="342900" lvl="0" indent="-342900" algn="just" rtl="0">
              <a:spcBef>
                <a:spcPct val="20000"/>
              </a:spcBef>
              <a:buFont typeface="Courier New" pitchFamily="49" charset="0"/>
              <a:buChar char="o"/>
              <a:defRPr/>
            </a:pPr>
            <a:r>
              <a:rPr lang="en-US" sz="2000" dirty="0" smtClean="0">
                <a:cs typeface="Times New Roman" pitchFamily="18" charset="0"/>
              </a:rPr>
              <a:t>Forbidden</a:t>
            </a:r>
            <a:endParaRPr kumimoji="0" lang="en-US" sz="2000" i="0" u="none" strike="noStrike" kern="1200" cap="none" spc="0" normalizeH="0" baseline="0" noProof="0" dirty="0" smtClean="0">
              <a:ln>
                <a:noFill/>
              </a:ln>
              <a:effectLst/>
              <a:uLnTx/>
              <a:uFillTx/>
            </a:endParaRPr>
          </a:p>
          <a:p>
            <a:pPr marL="342900" marR="0" lvl="0" indent="-342900" algn="just" defTabSz="914400" rtl="0" eaLnBrk="1" fontAlgn="auto" latinLnBrk="0" hangingPunct="1">
              <a:lnSpc>
                <a:spcPct val="100000"/>
              </a:lnSpc>
              <a:spcBef>
                <a:spcPct val="20000"/>
              </a:spcBef>
              <a:spcAft>
                <a:spcPts val="0"/>
              </a:spcAft>
              <a:buClrTx/>
              <a:buSzTx/>
              <a:buFont typeface="Courier New" pitchFamily="49" charset="0"/>
              <a:buChar char="o"/>
              <a:tabLst/>
              <a:defRPr/>
            </a:pPr>
            <a:r>
              <a:rPr lang="en-US" sz="2000" dirty="0" smtClean="0"/>
              <a:t>Not allowed</a:t>
            </a:r>
            <a:endParaRPr kumimoji="0" lang="en-US" sz="2000" i="0" u="none" strike="noStrike" kern="1200" cap="none" spc="0" normalizeH="0" baseline="0" noProof="0" dirty="0" smtClean="0">
              <a:ln>
                <a:noFill/>
              </a:ln>
              <a:effectLst/>
              <a:uLnTx/>
              <a:uFillTx/>
            </a:endParaRPr>
          </a:p>
          <a:p>
            <a:pPr marL="342900" indent="-342900" algn="just" rtl="0">
              <a:spcBef>
                <a:spcPct val="20000"/>
              </a:spcBef>
              <a:buFont typeface="Courier New" pitchFamily="49" charset="0"/>
              <a:buChar char="o"/>
              <a:defRPr/>
            </a:pPr>
            <a:r>
              <a:rPr lang="en-US" sz="2000" dirty="0" smtClean="0"/>
              <a:t>Not permissible</a:t>
            </a:r>
            <a:endParaRPr kumimoji="0" lang="en-US" sz="2000" i="0" u="none" strike="noStrike" kern="1200" cap="none" spc="0" normalizeH="0" baseline="0" noProof="0" dirty="0" smtClean="0">
              <a:ln>
                <a:noFill/>
              </a:ln>
              <a:effectLst/>
              <a:uLnTx/>
              <a:uFillTx/>
            </a:endParaRPr>
          </a:p>
          <a:p>
            <a:pPr marL="342900" marR="0" lvl="0" indent="-342900" algn="just" defTabSz="914400" rtl="0" eaLnBrk="1" fontAlgn="auto" latinLnBrk="0" hangingPunct="1">
              <a:lnSpc>
                <a:spcPct val="100000"/>
              </a:lnSpc>
              <a:spcBef>
                <a:spcPct val="20000"/>
              </a:spcBef>
              <a:spcAft>
                <a:spcPts val="0"/>
              </a:spcAft>
              <a:buClrTx/>
              <a:buSzTx/>
              <a:buFont typeface="Courier New" pitchFamily="49" charset="0"/>
              <a:buChar char="o"/>
              <a:tabLst/>
              <a:defRPr/>
            </a:pPr>
            <a:r>
              <a:rPr kumimoji="0" lang="en-US" sz="2000" i="0" u="none" strike="noStrike" kern="1200" cap="none" spc="0" normalizeH="0" baseline="0" noProof="0" dirty="0" smtClean="0">
                <a:ln>
                  <a:noFill/>
                </a:ln>
                <a:effectLst/>
                <a:uLnTx/>
                <a:uFillTx/>
              </a:rPr>
              <a:t>Not</a:t>
            </a:r>
            <a:r>
              <a:rPr kumimoji="0" lang="en-US" sz="2000" i="0" u="none" strike="noStrike" kern="1200" cap="none" spc="0" normalizeH="0" noProof="0" dirty="0" smtClean="0">
                <a:ln>
                  <a:noFill/>
                </a:ln>
                <a:effectLst/>
                <a:uLnTx/>
                <a:uFillTx/>
              </a:rPr>
              <a:t> </a:t>
            </a:r>
            <a:r>
              <a:rPr kumimoji="0" lang="en-US" sz="2000" i="0" u="none" strike="noStrike" kern="1200" cap="none" spc="0" normalizeH="0" baseline="0" noProof="0" dirty="0" smtClean="0">
                <a:ln>
                  <a:noFill/>
                </a:ln>
                <a:effectLst/>
                <a:uLnTx/>
                <a:uFillTx/>
              </a:rPr>
              <a:t>pure and not good  (“Not Tayeb”)</a:t>
            </a:r>
          </a:p>
        </p:txBody>
      </p:sp>
      <p:sp>
        <p:nvSpPr>
          <p:cNvPr id="29" name="Rectangle 2"/>
          <p:cNvSpPr txBox="1">
            <a:spLocks noChangeArrowheads="1"/>
          </p:cNvSpPr>
          <p:nvPr/>
        </p:nvSpPr>
        <p:spPr>
          <a:xfrm>
            <a:off x="285720" y="5357826"/>
            <a:ext cx="4430296" cy="500066"/>
          </a:xfrm>
          <a:prstGeom prst="rect">
            <a:avLst/>
          </a:prstGeom>
          <a:solidFill>
            <a:schemeClr val="bg1">
              <a:lumMod val="50000"/>
            </a:schemeClr>
          </a:solidFill>
        </p:spPr>
        <p:txBody>
          <a:bodyPr vert="horz" lIns="91440" tIns="45720" rIns="91440" bIns="45720" rtlCol="1" anchor="ctr">
            <a:normAutofit/>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kumimoji="0" lang="en-US" sz="2400" i="0" u="none" strike="noStrike" kern="1200" cap="none" spc="0" normalizeH="0" baseline="0" noProof="0" dirty="0" smtClean="0">
                <a:ln>
                  <a:noFill/>
                </a:ln>
                <a:solidFill>
                  <a:schemeClr val="bg1"/>
                </a:solidFill>
                <a:effectLst/>
                <a:uLnTx/>
                <a:uFillTx/>
                <a:ea typeface="+mj-ea"/>
                <a:cs typeface="+mj-cs"/>
              </a:rPr>
              <a:t>Mashbooh is ….</a:t>
            </a:r>
          </a:p>
        </p:txBody>
      </p:sp>
      <p:sp>
        <p:nvSpPr>
          <p:cNvPr id="30" name="Rectangle 3"/>
          <p:cNvSpPr txBox="1">
            <a:spLocks noChangeArrowheads="1"/>
          </p:cNvSpPr>
          <p:nvPr/>
        </p:nvSpPr>
        <p:spPr>
          <a:xfrm>
            <a:off x="428596" y="5929329"/>
            <a:ext cx="8229600" cy="857257"/>
          </a:xfrm>
          <a:prstGeom prst="rect">
            <a:avLst/>
          </a:prstGeom>
        </p:spPr>
        <p:txBody>
          <a:bodyPr vert="horz" lIns="91440" tIns="45720" rIns="91440" bIns="45720" rtlCol="1">
            <a:normAutofit/>
          </a:bodyPr>
          <a:lstStyle/>
          <a:p>
            <a:pPr marL="342900" marR="0" lvl="0" indent="-342900" algn="just" defTabSz="914400" rtl="0" eaLnBrk="1" fontAlgn="auto" latinLnBrk="0" hangingPunct="1">
              <a:lnSpc>
                <a:spcPct val="100000"/>
              </a:lnSpc>
              <a:spcBef>
                <a:spcPct val="20000"/>
              </a:spcBef>
              <a:spcAft>
                <a:spcPts val="0"/>
              </a:spcAft>
              <a:buClrTx/>
              <a:buSzTx/>
              <a:buFont typeface="Courier New" pitchFamily="49" charset="0"/>
              <a:buChar char="o"/>
              <a:tabLst/>
              <a:defRPr/>
            </a:pPr>
            <a:r>
              <a:rPr kumimoji="0" lang="en-US" sz="2000" i="0" u="none" strike="noStrike" kern="1200" cap="none" spc="0" normalizeH="0" baseline="0" noProof="0" dirty="0" smtClean="0">
                <a:ln>
                  <a:noFill/>
                </a:ln>
                <a:solidFill>
                  <a:schemeClr val="tx1"/>
                </a:solidFill>
                <a:effectLst/>
                <a:uLnTx/>
                <a:uFillTx/>
              </a:rPr>
              <a:t>Suspected</a:t>
            </a:r>
          </a:p>
          <a:p>
            <a:pPr marL="342900" marR="0" lvl="0" indent="-342900" algn="just" defTabSz="914400" rtl="0" eaLnBrk="1" fontAlgn="auto" latinLnBrk="0" hangingPunct="1">
              <a:lnSpc>
                <a:spcPct val="100000"/>
              </a:lnSpc>
              <a:spcBef>
                <a:spcPct val="20000"/>
              </a:spcBef>
              <a:spcAft>
                <a:spcPts val="0"/>
              </a:spcAft>
              <a:buClrTx/>
              <a:buSzTx/>
              <a:buFont typeface="Courier New" pitchFamily="49" charset="0"/>
              <a:buChar char="o"/>
              <a:tabLst/>
              <a:defRPr/>
            </a:pPr>
            <a:r>
              <a:rPr lang="en-US" sz="2000" dirty="0" smtClean="0"/>
              <a:t>Doubts</a:t>
            </a:r>
            <a:endParaRPr kumimoji="0" lang="en-US" sz="2000" i="0" u="none" strike="noStrike" kern="1200" cap="none" spc="0" normalizeH="0" baseline="0" noProof="0" dirty="0" smtClean="0">
              <a:ln>
                <a:noFill/>
              </a:ln>
              <a:solidFill>
                <a:schemeClr val="tx1"/>
              </a:solidFill>
              <a:effectLst/>
              <a:uLnTx/>
              <a:uFillTx/>
            </a:endParaRPr>
          </a:p>
        </p:txBody>
      </p:sp>
      <p:sp>
        <p:nvSpPr>
          <p:cNvPr id="31" name="Rectangle 2"/>
          <p:cNvSpPr txBox="1">
            <a:spLocks noChangeArrowheads="1"/>
          </p:cNvSpPr>
          <p:nvPr/>
        </p:nvSpPr>
        <p:spPr>
          <a:xfrm>
            <a:off x="5148064" y="1699668"/>
            <a:ext cx="3744416" cy="500066"/>
          </a:xfrm>
          <a:prstGeom prst="rect">
            <a:avLst/>
          </a:prstGeom>
          <a:solidFill>
            <a:schemeClr val="tx1">
              <a:lumMod val="65000"/>
              <a:lumOff val="35000"/>
            </a:schemeClr>
          </a:solidFill>
        </p:spPr>
        <p:txBody>
          <a:bodyPr vert="horz" lIns="91440" tIns="45720" rIns="91440" bIns="45720" rtlCol="1" anchor="ctr">
            <a:normAutofit/>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kumimoji="0" lang="en-US" sz="2400" i="0" u="none" strike="noStrike" kern="1200" cap="none" spc="0" normalizeH="0" baseline="0" noProof="0" dirty="0" smtClean="0">
                <a:ln>
                  <a:noFill/>
                </a:ln>
                <a:solidFill>
                  <a:schemeClr val="bg1"/>
                </a:solidFill>
                <a:effectLst/>
                <a:uLnTx/>
                <a:uFillTx/>
                <a:ea typeface="+mj-ea"/>
                <a:cs typeface="+mj-cs"/>
              </a:rPr>
              <a:t>Najis is ….</a:t>
            </a:r>
          </a:p>
        </p:txBody>
      </p:sp>
      <p:sp>
        <p:nvSpPr>
          <p:cNvPr id="32" name="Rectangle 3"/>
          <p:cNvSpPr txBox="1">
            <a:spLocks noChangeArrowheads="1"/>
          </p:cNvSpPr>
          <p:nvPr/>
        </p:nvSpPr>
        <p:spPr>
          <a:xfrm>
            <a:off x="5109116" y="2271742"/>
            <a:ext cx="3783364" cy="2000263"/>
          </a:xfrm>
          <a:prstGeom prst="rect">
            <a:avLst/>
          </a:prstGeom>
        </p:spPr>
        <p:txBody>
          <a:bodyPr vert="horz" lIns="91440" tIns="45720" rIns="91440" bIns="45720" rtlCol="1">
            <a:normAutofit/>
          </a:bodyPr>
          <a:lstStyle/>
          <a:p>
            <a:pPr marL="342900" indent="-342900" algn="just" rtl="0">
              <a:lnSpc>
                <a:spcPct val="150000"/>
              </a:lnSpc>
              <a:spcBef>
                <a:spcPts val="600"/>
              </a:spcBef>
              <a:buFont typeface="Courier New" pitchFamily="49" charset="0"/>
              <a:buChar char="o"/>
              <a:defRPr/>
            </a:pPr>
            <a:r>
              <a:rPr lang="en-US" sz="2000" dirty="0">
                <a:cs typeface="Times New Roman" pitchFamily="18" charset="0"/>
              </a:rPr>
              <a:t>R</a:t>
            </a:r>
            <a:r>
              <a:rPr lang="en-US" sz="2000" dirty="0" smtClean="0">
                <a:cs typeface="Times New Roman" pitchFamily="18" charset="0"/>
              </a:rPr>
              <a:t>itually </a:t>
            </a:r>
            <a:r>
              <a:rPr lang="en-US" sz="2000" dirty="0">
                <a:cs typeface="Times New Roman" pitchFamily="18" charset="0"/>
              </a:rPr>
              <a:t>unclean such as: urine, vomit, blood, pus, placenta and </a:t>
            </a:r>
            <a:r>
              <a:rPr lang="en-US" sz="2000" dirty="0" smtClean="0">
                <a:cs typeface="Times New Roman" pitchFamily="18" charset="0"/>
              </a:rPr>
              <a:t>excrement </a:t>
            </a:r>
            <a:r>
              <a:rPr lang="ar-KW" sz="2000" dirty="0" smtClean="0">
                <a:cs typeface="Times New Roman" pitchFamily="18" charset="0"/>
              </a:rPr>
              <a:t>براز</a:t>
            </a:r>
            <a:r>
              <a:rPr lang="en-US" sz="2000" dirty="0" smtClean="0">
                <a:cs typeface="Times New Roman" pitchFamily="18" charset="0"/>
              </a:rPr>
              <a:t>.</a:t>
            </a:r>
            <a:endParaRPr lang="ar-KW" sz="2000" dirty="0">
              <a:cs typeface="Times New Roman" pitchFamily="18" charset="0"/>
            </a:endParaRPr>
          </a:p>
        </p:txBody>
      </p:sp>
      <p:sp>
        <p:nvSpPr>
          <p:cNvPr id="33" name="Rectangle 2"/>
          <p:cNvSpPr txBox="1">
            <a:spLocks noChangeArrowheads="1"/>
          </p:cNvSpPr>
          <p:nvPr/>
        </p:nvSpPr>
        <p:spPr>
          <a:xfrm>
            <a:off x="5187012" y="4147940"/>
            <a:ext cx="3744416" cy="500066"/>
          </a:xfrm>
          <a:prstGeom prst="rect">
            <a:avLst/>
          </a:prstGeom>
          <a:solidFill>
            <a:srgbClr val="0070C0"/>
          </a:solidFill>
        </p:spPr>
        <p:txBody>
          <a:bodyPr vert="horz" lIns="91440" tIns="45720" rIns="91440" bIns="45720" rtlCol="1" anchor="ctr">
            <a:normAutofit/>
          </a:bodyPr>
          <a:lstStyle/>
          <a:p>
            <a:pPr marL="0" marR="0" lvl="0" indent="0" algn="just" defTabSz="914400" rtl="0" eaLnBrk="1" fontAlgn="auto" latinLnBrk="0" hangingPunct="1">
              <a:lnSpc>
                <a:spcPct val="100000"/>
              </a:lnSpc>
              <a:spcBef>
                <a:spcPct val="0"/>
              </a:spcBef>
              <a:spcAft>
                <a:spcPts val="0"/>
              </a:spcAft>
              <a:buClrTx/>
              <a:buSzTx/>
              <a:buFontTx/>
              <a:buNone/>
              <a:tabLst/>
              <a:defRPr/>
            </a:pPr>
            <a:r>
              <a:rPr kumimoji="0" lang="en-US" sz="2400" i="0" u="none" strike="noStrike" kern="1200" cap="none" spc="0" normalizeH="0" baseline="0" noProof="0" dirty="0" smtClean="0">
                <a:ln>
                  <a:noFill/>
                </a:ln>
                <a:solidFill>
                  <a:schemeClr val="bg1"/>
                </a:solidFill>
                <a:effectLst/>
                <a:uLnTx/>
                <a:uFillTx/>
                <a:ea typeface="+mj-ea"/>
                <a:cs typeface="+mj-cs"/>
              </a:rPr>
              <a:t>Makrooh is ….</a:t>
            </a:r>
          </a:p>
        </p:txBody>
      </p:sp>
      <p:sp>
        <p:nvSpPr>
          <p:cNvPr id="34" name="Rectangle 3"/>
          <p:cNvSpPr txBox="1">
            <a:spLocks noChangeArrowheads="1"/>
          </p:cNvSpPr>
          <p:nvPr/>
        </p:nvSpPr>
        <p:spPr>
          <a:xfrm>
            <a:off x="5148064" y="4720014"/>
            <a:ext cx="3783364" cy="2000263"/>
          </a:xfrm>
          <a:prstGeom prst="rect">
            <a:avLst/>
          </a:prstGeom>
        </p:spPr>
        <p:txBody>
          <a:bodyPr vert="horz" lIns="91440" tIns="45720" rIns="91440" bIns="45720" rtlCol="1">
            <a:normAutofit/>
          </a:bodyPr>
          <a:lstStyle/>
          <a:p>
            <a:pPr marL="342900" indent="-342900" algn="just" rtl="0">
              <a:lnSpc>
                <a:spcPct val="150000"/>
              </a:lnSpc>
              <a:spcBef>
                <a:spcPts val="600"/>
              </a:spcBef>
              <a:buFont typeface="Courier New" pitchFamily="49" charset="0"/>
              <a:buChar char="o"/>
              <a:defRPr/>
            </a:pPr>
            <a:r>
              <a:rPr lang="en-US" sz="2000" dirty="0" smtClean="0">
                <a:latin typeface="Times New Roman" pitchFamily="18" charset="0"/>
                <a:cs typeface="Times New Roman" pitchFamily="18" charset="0"/>
              </a:rPr>
              <a:t>Disapproved but not Haram.</a:t>
            </a:r>
            <a:endParaRPr lang="ar-KW" sz="2000" dirty="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
                                            <p:txEl>
                                              <p:pRg st="0" end="0"/>
                                            </p:txEl>
                                          </p:spTgt>
                                        </p:tgtEl>
                                        <p:attrNameLst>
                                          <p:attrName>style.visibility</p:attrName>
                                        </p:attrNameLst>
                                      </p:cBhvr>
                                      <p:to>
                                        <p:strVal val="visible"/>
                                      </p:to>
                                    </p:set>
                                    <p:animEffect transition="in" filter="fade">
                                      <p:cBhvr>
                                        <p:cTn id="7" dur="2000"/>
                                        <p:tgtEl>
                                          <p:spTgt spid="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
                                            <p:txEl>
                                              <p:pRg st="1" end="1"/>
                                            </p:txEl>
                                          </p:spTgt>
                                        </p:tgtEl>
                                        <p:attrNameLst>
                                          <p:attrName>style.visibility</p:attrName>
                                        </p:attrNameLst>
                                      </p:cBhvr>
                                      <p:to>
                                        <p:strVal val="visible"/>
                                      </p:to>
                                    </p:set>
                                    <p:animEffect transition="in" filter="fade">
                                      <p:cBhvr>
                                        <p:cTn id="12" dur="2000"/>
                                        <p:tgtEl>
                                          <p:spTgt spid="2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6">
                                            <p:txEl>
                                              <p:pRg st="2" end="2"/>
                                            </p:txEl>
                                          </p:spTgt>
                                        </p:tgtEl>
                                        <p:attrNameLst>
                                          <p:attrName>style.visibility</p:attrName>
                                        </p:attrNameLst>
                                      </p:cBhvr>
                                      <p:to>
                                        <p:strVal val="visible"/>
                                      </p:to>
                                    </p:set>
                                    <p:animEffect transition="in" filter="fade">
                                      <p:cBhvr>
                                        <p:cTn id="17" dur="2000"/>
                                        <p:tgtEl>
                                          <p:spTgt spid="2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6">
                                            <p:txEl>
                                              <p:pRg st="3" end="3"/>
                                            </p:txEl>
                                          </p:spTgt>
                                        </p:tgtEl>
                                        <p:attrNameLst>
                                          <p:attrName>style.visibility</p:attrName>
                                        </p:attrNameLst>
                                      </p:cBhvr>
                                      <p:to>
                                        <p:strVal val="visible"/>
                                      </p:to>
                                    </p:set>
                                    <p:animEffect transition="in" filter="fade">
                                      <p:cBhvr>
                                        <p:cTn id="22" dur="2000"/>
                                        <p:tgtEl>
                                          <p:spTgt spid="2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6">
                                            <p:txEl>
                                              <p:pRg st="4" end="4"/>
                                            </p:txEl>
                                          </p:spTgt>
                                        </p:tgtEl>
                                        <p:attrNameLst>
                                          <p:attrName>style.visibility</p:attrName>
                                        </p:attrNameLst>
                                      </p:cBhvr>
                                      <p:to>
                                        <p:strVal val="visible"/>
                                      </p:to>
                                    </p:set>
                                    <p:animEffect transition="in" filter="fade">
                                      <p:cBhvr>
                                        <p:cTn id="27" dur="2000"/>
                                        <p:tgtEl>
                                          <p:spTgt spid="2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6">
                                            <p:txEl>
                                              <p:pRg st="5" end="5"/>
                                            </p:txEl>
                                          </p:spTgt>
                                        </p:tgtEl>
                                        <p:attrNameLst>
                                          <p:attrName>style.visibility</p:attrName>
                                        </p:attrNameLst>
                                      </p:cBhvr>
                                      <p:to>
                                        <p:strVal val="visible"/>
                                      </p:to>
                                    </p:set>
                                    <p:animEffect transition="in" filter="fade">
                                      <p:cBhvr>
                                        <p:cTn id="32" dur="2000"/>
                                        <p:tgtEl>
                                          <p:spTgt spid="2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8">
                                            <p:txEl>
                                              <p:pRg st="0" end="0"/>
                                            </p:txEl>
                                          </p:spTgt>
                                        </p:tgtEl>
                                        <p:attrNameLst>
                                          <p:attrName>style.visibility</p:attrName>
                                        </p:attrNameLst>
                                      </p:cBhvr>
                                      <p:to>
                                        <p:strVal val="visible"/>
                                      </p:to>
                                    </p:set>
                                    <p:animEffect transition="in" filter="fade">
                                      <p:cBhvr>
                                        <p:cTn id="37" dur="2000"/>
                                        <p:tgtEl>
                                          <p:spTgt spid="28">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8">
                                            <p:txEl>
                                              <p:pRg st="1" end="1"/>
                                            </p:txEl>
                                          </p:spTgt>
                                        </p:tgtEl>
                                        <p:attrNameLst>
                                          <p:attrName>style.visibility</p:attrName>
                                        </p:attrNameLst>
                                      </p:cBhvr>
                                      <p:to>
                                        <p:strVal val="visible"/>
                                      </p:to>
                                    </p:set>
                                    <p:animEffect transition="in" filter="fade">
                                      <p:cBhvr>
                                        <p:cTn id="42" dur="2000"/>
                                        <p:tgtEl>
                                          <p:spTgt spid="28">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28">
                                            <p:txEl>
                                              <p:pRg st="2" end="2"/>
                                            </p:txEl>
                                          </p:spTgt>
                                        </p:tgtEl>
                                        <p:attrNameLst>
                                          <p:attrName>style.visibility</p:attrName>
                                        </p:attrNameLst>
                                      </p:cBhvr>
                                      <p:to>
                                        <p:strVal val="visible"/>
                                      </p:to>
                                    </p:set>
                                    <p:animEffect transition="in" filter="fade">
                                      <p:cBhvr>
                                        <p:cTn id="47" dur="2000"/>
                                        <p:tgtEl>
                                          <p:spTgt spid="28">
                                            <p:txEl>
                                              <p:pRg st="2" end="2"/>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28">
                                            <p:txEl>
                                              <p:pRg st="3" end="3"/>
                                            </p:txEl>
                                          </p:spTgt>
                                        </p:tgtEl>
                                        <p:attrNameLst>
                                          <p:attrName>style.visibility</p:attrName>
                                        </p:attrNameLst>
                                      </p:cBhvr>
                                      <p:to>
                                        <p:strVal val="visible"/>
                                      </p:to>
                                    </p:set>
                                    <p:animEffect transition="in" filter="fade">
                                      <p:cBhvr>
                                        <p:cTn id="52" dur="2000"/>
                                        <p:tgtEl>
                                          <p:spTgt spid="28">
                                            <p:txEl>
                                              <p:pRg st="3" end="3"/>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28">
                                            <p:txEl>
                                              <p:pRg st="4" end="4"/>
                                            </p:txEl>
                                          </p:spTgt>
                                        </p:tgtEl>
                                        <p:attrNameLst>
                                          <p:attrName>style.visibility</p:attrName>
                                        </p:attrNameLst>
                                      </p:cBhvr>
                                      <p:to>
                                        <p:strVal val="visible"/>
                                      </p:to>
                                    </p:set>
                                    <p:animEffect transition="in" filter="fade">
                                      <p:cBhvr>
                                        <p:cTn id="57" dur="2000"/>
                                        <p:tgtEl>
                                          <p:spTgt spid="28">
                                            <p:txEl>
                                              <p:pRg st="4" end="4"/>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0">
                                            <p:txEl>
                                              <p:pRg st="0" end="0"/>
                                            </p:txEl>
                                          </p:spTgt>
                                        </p:tgtEl>
                                        <p:attrNameLst>
                                          <p:attrName>style.visibility</p:attrName>
                                        </p:attrNameLst>
                                      </p:cBhvr>
                                      <p:to>
                                        <p:strVal val="visible"/>
                                      </p:to>
                                    </p:set>
                                    <p:animEffect transition="in" filter="fade">
                                      <p:cBhvr>
                                        <p:cTn id="62" dur="2000"/>
                                        <p:tgtEl>
                                          <p:spTgt spid="30">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30">
                                            <p:txEl>
                                              <p:pRg st="1" end="1"/>
                                            </p:txEl>
                                          </p:spTgt>
                                        </p:tgtEl>
                                        <p:attrNameLst>
                                          <p:attrName>style.visibility</p:attrName>
                                        </p:attrNameLst>
                                      </p:cBhvr>
                                      <p:to>
                                        <p:strVal val="visible"/>
                                      </p:to>
                                    </p:set>
                                    <p:animEffect transition="in" filter="fade">
                                      <p:cBhvr>
                                        <p:cTn id="67" dur="2000"/>
                                        <p:tgtEl>
                                          <p:spTgt spid="30">
                                            <p:txEl>
                                              <p:pRg st="1" end="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32">
                                            <p:txEl>
                                              <p:pRg st="0" end="0"/>
                                            </p:txEl>
                                          </p:spTgt>
                                        </p:tgtEl>
                                        <p:attrNameLst>
                                          <p:attrName>style.visibility</p:attrName>
                                        </p:attrNameLst>
                                      </p:cBhvr>
                                      <p:to>
                                        <p:strVal val="visible"/>
                                      </p:to>
                                    </p:set>
                                    <p:animEffect transition="in" filter="fade">
                                      <p:cBhvr>
                                        <p:cTn id="72" dur="2000"/>
                                        <p:tgtEl>
                                          <p:spTgt spid="32">
                                            <p:txEl>
                                              <p:pRg st="0" end="0"/>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4">
                                            <p:txEl>
                                              <p:pRg st="0" end="0"/>
                                            </p:txEl>
                                          </p:spTgt>
                                        </p:tgtEl>
                                        <p:attrNameLst>
                                          <p:attrName>style.visibility</p:attrName>
                                        </p:attrNameLst>
                                      </p:cBhvr>
                                      <p:to>
                                        <p:strVal val="visible"/>
                                      </p:to>
                                    </p:set>
                                    <p:animEffect transition="in" filter="fade">
                                      <p:cBhvr>
                                        <p:cTn id="77" dur="2000"/>
                                        <p:tgtEl>
                                          <p:spTgt spid="3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build="p"/>
      <p:bldP spid="28" grpId="0" build="p"/>
      <p:bldP spid="30" grpId="0" build="p"/>
      <p:bldP spid="32" grpId="0" build="p"/>
      <p:bldP spid="34"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TotalTime>
  <Words>2296</Words>
  <Application>Microsoft Office PowerPoint</Application>
  <PresentationFormat>On-screen Show (4:3)</PresentationFormat>
  <Paragraphs>203</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Slide 1</vt:lpstr>
      <vt:lpstr>" In The Name of Allah, The Most Beneficent, The Most Merciful"   What You Need To Know About Halal  By: Dr. Hani M. Al-Mazeedi</vt:lpstr>
      <vt:lpstr>Scope</vt:lpstr>
      <vt:lpstr>Course objectives</vt:lpstr>
      <vt:lpstr>Prerequisite</vt:lpstr>
      <vt:lpstr>Course topics</vt:lpstr>
      <vt:lpstr>Content</vt:lpstr>
      <vt:lpstr>Content</vt:lpstr>
      <vt:lpstr>According to Shariah Law,  Halal is ….</vt:lpstr>
      <vt:lpstr>Halal rule of thumb</vt:lpstr>
      <vt:lpstr>Halal + Tayeb =  Halal Quality</vt:lpstr>
      <vt:lpstr>Slide 12</vt:lpstr>
      <vt:lpstr>Slide 13</vt:lpstr>
      <vt:lpstr>Halal Culture</vt:lpstr>
      <vt:lpstr>Challenges facing the real Halal</vt:lpstr>
      <vt:lpstr>Concepts on stunning of animals and birds</vt:lpstr>
      <vt:lpstr>Shariah rule of stunned meat under optional choice حكم تناول اللحوم المصعوقة في حالات الإختيار*</vt:lpstr>
      <vt:lpstr>Toward a Disciplined Fatwas for Pharmaceutical and Healthcare Products</vt:lpstr>
      <vt:lpstr>Islam and genetically modified foods (GMOs)</vt:lpstr>
      <vt:lpstr>Istihala</vt:lpstr>
      <vt:lpstr>Updates on Processes and Ingredients from Halal Control Perspectives</vt:lpstr>
      <vt:lpstr>A glance on Traceability in Halal Products</vt:lpstr>
      <vt:lpstr>Skills in Controlling Critical Points in the Halal Industry and its Services </vt:lpstr>
      <vt:lpstr>An overview on international Halal standards: Pitfalls in Halal standards</vt:lpstr>
      <vt:lpstr>Manual Guidelines for Halal Industry and Services </vt:lpstr>
      <vt:lpstr>Guidelines for Halal Laboratories In non-Muslim countries</vt:lpstr>
      <vt:lpstr>Globalization of Halal Standard</vt:lpstr>
      <vt:lpstr>The real Halal (5F-Halal)</vt:lpstr>
      <vt:lpstr>Common Mistakes Practiced by Halal Certification Bodies</vt:lpstr>
      <vt:lpstr>Nucleus Working Group for Halal Research</vt:lpstr>
      <vt:lpstr>Potential opportunities in the Halal market</vt:lpstr>
      <vt:lpstr>Islamic supervision methodology of Halal Products</vt:lpstr>
      <vt:lpstr>Good Halal Practices (GHP)</vt:lpstr>
      <vt:lpstr>Food safety in religious food</vt:lpstr>
      <vt:lpstr>Slide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38</cp:revision>
  <dcterms:created xsi:type="dcterms:W3CDTF">2018-03-23T13:26:30Z</dcterms:created>
  <dcterms:modified xsi:type="dcterms:W3CDTF">2018-03-26T13:45:54Z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